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65" r:id="rId2"/>
    <p:sldId id="268" r:id="rId3"/>
    <p:sldId id="269" r:id="rId4"/>
  </p:sldIdLst>
  <p:sldSz cx="9144000" cy="6858000" type="overhead"/>
  <p:notesSz cx="6680200" cy="9958388"/>
  <p:defaultTextStyle>
    <a:defPPr>
      <a:defRPr lang="fr-FR"/>
    </a:defPPr>
    <a:lvl1pPr algn="l" rtl="0" eaLnBrk="0" fontAlgn="base" hangingPunct="0">
      <a:spcBef>
        <a:spcPct val="50000"/>
      </a:spcBef>
      <a:spcAft>
        <a:spcPct val="0"/>
      </a:spcAft>
      <a:defRPr sz="2400" b="1" kern="1200">
        <a:solidFill>
          <a:schemeClr val="tx1"/>
        </a:solidFill>
        <a:latin typeface="NewsGoth BT" pitchFamily="34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2400" b="1" kern="1200">
        <a:solidFill>
          <a:schemeClr val="tx1"/>
        </a:solidFill>
        <a:latin typeface="NewsGoth BT" pitchFamily="34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2400" b="1" kern="1200">
        <a:solidFill>
          <a:schemeClr val="tx1"/>
        </a:solidFill>
        <a:latin typeface="NewsGoth BT" pitchFamily="34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2400" b="1" kern="1200">
        <a:solidFill>
          <a:schemeClr val="tx1"/>
        </a:solidFill>
        <a:latin typeface="NewsGoth BT" pitchFamily="34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2400" b="1" kern="1200">
        <a:solidFill>
          <a:schemeClr val="tx1"/>
        </a:solidFill>
        <a:latin typeface="NewsGoth BT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NewsGoth BT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NewsGoth BT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NewsGoth BT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NewsGoth BT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CCECFF"/>
    <a:srgbClr val="CCFFCC"/>
    <a:srgbClr val="FFCC99"/>
    <a:srgbClr val="FFFFCC"/>
    <a:srgbClr val="0000FF"/>
    <a:srgbClr val="0066FF"/>
    <a:srgbClr val="66CCFF"/>
    <a:srgbClr val="99CCFF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027" autoAdjust="0"/>
    <p:restoredTop sz="90929"/>
  </p:normalViewPr>
  <p:slideViewPr>
    <p:cSldViewPr>
      <p:cViewPr varScale="1">
        <p:scale>
          <a:sx n="54" d="100"/>
          <a:sy n="54" d="100"/>
        </p:scale>
        <p:origin x="-1459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-1588"/>
            <a:ext cx="2895600" cy="498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000" b="0" i="1">
                <a:latin typeface="Times New Roman" pitchFamily="18" charset="0"/>
              </a:defRPr>
            </a:lvl1pPr>
          </a:lstStyle>
          <a:p>
            <a:endParaRPr lang="fr-FR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84600" y="-1588"/>
            <a:ext cx="2895600" cy="498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000" b="0" i="1">
                <a:latin typeface="Times New Roman" pitchFamily="18" charset="0"/>
              </a:defRPr>
            </a:lvl1pPr>
          </a:lstStyle>
          <a:p>
            <a:endParaRPr lang="fr-FR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59913"/>
            <a:ext cx="2895600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000" b="0" i="1">
                <a:latin typeface="Times New Roman" pitchFamily="18" charset="0"/>
              </a:defRPr>
            </a:lvl1pPr>
          </a:lstStyle>
          <a:p>
            <a:endParaRPr lang="fr-FR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84600" y="9459913"/>
            <a:ext cx="2895600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000" b="0" i="1">
                <a:latin typeface="Times New Roman" pitchFamily="18" charset="0"/>
              </a:defRPr>
            </a:lvl1pPr>
          </a:lstStyle>
          <a:p>
            <a:fld id="{A20A0B0E-2239-421C-947F-C4D8472B0388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17790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-1588"/>
            <a:ext cx="2895600" cy="498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000" b="0" i="1">
                <a:latin typeface="Times New Roman" pitchFamily="18" charset="0"/>
              </a:defRPr>
            </a:lvl1pPr>
          </a:lstStyle>
          <a:p>
            <a:endParaRPr lang="fr-FR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84600" y="-1588"/>
            <a:ext cx="2895600" cy="498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000" b="0" i="1">
                <a:latin typeface="Times New Roman" pitchFamily="18" charset="0"/>
              </a:defRPr>
            </a:lvl1pPr>
          </a:lstStyle>
          <a:p>
            <a:endParaRPr lang="fr-FR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7250" y="752475"/>
            <a:ext cx="4965700" cy="37211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0588" y="4729163"/>
            <a:ext cx="4899025" cy="4481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59913"/>
            <a:ext cx="2895600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000" b="0" i="1">
                <a:latin typeface="Times New Roman" pitchFamily="18" charset="0"/>
              </a:defRPr>
            </a:lvl1pPr>
          </a:lstStyle>
          <a:p>
            <a:endParaRPr lang="fr-FR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84600" y="9459913"/>
            <a:ext cx="2895600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000" b="0" i="1">
                <a:latin typeface="Times New Roman" pitchFamily="18" charset="0"/>
              </a:defRPr>
            </a:lvl1pPr>
          </a:lstStyle>
          <a:p>
            <a:fld id="{BB56CC4B-60BE-4A57-B92C-E1F31E0DDEF8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3221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11" Type="http://schemas.openxmlformats.org/officeDocument/2006/relationships/image" Target="../media/image10.wmf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62" name="Picture 90" descr="L:\2009\25 ANS IFREMER+Journees de la mer\JOURNEES DE LA MER\outils de communications\ppt\Fond hal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210"/>
          <a:stretch>
            <a:fillRect/>
          </a:stretch>
        </p:blipFill>
        <p:spPr bwMode="auto">
          <a:xfrm>
            <a:off x="1066800" y="0"/>
            <a:ext cx="80772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88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370013" y="12192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 noProof="0" smtClean="0"/>
              <a:t>Modifiez le style du titre</a:t>
            </a:r>
          </a:p>
        </p:txBody>
      </p:sp>
      <p:sp>
        <p:nvSpPr>
          <p:cNvPr id="3089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4343400"/>
            <a:ext cx="6400800" cy="990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 noProof="0" smtClean="0"/>
              <a:t>Modifiez le style des sous-titres du masque</a:t>
            </a:r>
          </a:p>
        </p:txBody>
      </p:sp>
      <p:pic>
        <p:nvPicPr>
          <p:cNvPr id="3154" name="Picture 19" descr="C:\Documents and Settings\pducet\Bureau\Photos BD\PDG-DCOM-ph326-336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52600"/>
            <a:ext cx="1071563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5" name="Picture 20" descr="C:\Documents and Settings\pducet\Bureau\Photos BD\rainbow_plongee255_050805093804A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71563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6" name="Picture 21" descr="C:\Documents and Settings\pducet\Bureau\Photos BD\PRES_0479 BD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44775"/>
            <a:ext cx="1071563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7" name="Picture 22" descr="C:\Documents and Settings\pducet\Bureau\Photos BD\PP 2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69"/>
          <a:stretch>
            <a:fillRect/>
          </a:stretch>
        </p:blipFill>
        <p:spPr bwMode="auto">
          <a:xfrm>
            <a:off x="0" y="5108575"/>
            <a:ext cx="1071563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8" name="Picture 23" descr="C:\Documents and Settings\pducet\Bureau\Photos BD\ph361-PHARE18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9"/>
          <a:stretch>
            <a:fillRect/>
          </a:stretch>
        </p:blipFill>
        <p:spPr bwMode="auto">
          <a:xfrm>
            <a:off x="0" y="3476625"/>
            <a:ext cx="1082675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9" name="Picture 24" descr="C:\Documents and Settings\pducet\Bureau\Photos BD\PDG-DCOM-ph399-sete100mmjpegOD70074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2813"/>
            <a:ext cx="1071563" cy="839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60" name="Picture 15" descr="C:\Documents and Settings\pducet\Bureau\Photos BD\PDG-DCOM-ph5-IMG0042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9" t="1691" r="1688" b="2504"/>
          <a:stretch>
            <a:fillRect/>
          </a:stretch>
        </p:blipFill>
        <p:spPr bwMode="auto">
          <a:xfrm>
            <a:off x="0" y="5965825"/>
            <a:ext cx="1071563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61" name="Picture 30" descr="C:\Documents and Settings\pducet\Bureau\Photos BD\PDG-DCOM-ph339-F1020004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666" b="17926"/>
          <a:stretch>
            <a:fillRect/>
          </a:stretch>
        </p:blipFill>
        <p:spPr bwMode="auto">
          <a:xfrm>
            <a:off x="0" y="4343400"/>
            <a:ext cx="107156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63" name="Picture 91" descr="P:\charte\logos\vecteur\couleur.wmf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0"/>
            <a:ext cx="2819400" cy="538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Novembre 1999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TMSI/IDM/RIC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4AD70D-9B7D-45F8-A3B5-3E2806DA68DC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8825147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029450" y="152400"/>
            <a:ext cx="1962150" cy="64008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143000" y="152400"/>
            <a:ext cx="5734050" cy="64008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Novembre 1999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TMSI/IDM/RIC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651470-66F6-4606-A432-8C90612DA45A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6693679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Novembre 1999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TMSI/IDM/RIC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0CEE25-1EC0-42C4-B9A1-C76DADD399E5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390773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Novembre 1999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TMSI/IDM/RIC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BEDEB3-F3B2-4A05-8825-1F29FCA6CCEA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306776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143000" y="1295400"/>
            <a:ext cx="38481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143500" y="1295400"/>
            <a:ext cx="38481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Novembre 1999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TMSI/IDM/RIC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085040-96ED-4F5C-82E9-521FF01369CD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8222221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Novembre 1999</a:t>
            </a: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TMSI/IDM/RIC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84560F-8CBA-4B62-8F77-888CA8691C7A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687327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Novembre 1999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TMSI/IDM/RIC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063577-107D-420A-A195-CE0033375D6D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6464237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Novembre 1999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TMSI/IDM/RIC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493937-9226-46C3-871F-74B0AB23F43C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0308627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Novembre 1999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TMSI/IDM/RIC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7B7175-7B46-4F1A-AD30-AFA94BC96AEF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7044809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Novembre 1999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TMSI/IDM/RIC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CAF580-C7BC-4FD7-9166-73469BC311E4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753040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8" Type="http://schemas.openxmlformats.org/officeDocument/2006/relationships/image" Target="../media/image6.jpe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9.jpeg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jpeg"/><Relationship Id="rId20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7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Relationship Id="rId22" Type="http://schemas.openxmlformats.org/officeDocument/2006/relationships/image" Target="../media/image10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6" name="Picture 52" descr="L:\2009\25 ANS IFREMER+Journees de la mer\JOURNEES DE LA MER\outils de communications\ppt\Fond halo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210"/>
          <a:stretch>
            <a:fillRect/>
          </a:stretch>
        </p:blipFill>
        <p:spPr bwMode="auto">
          <a:xfrm>
            <a:off x="1066800" y="0"/>
            <a:ext cx="80772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0" name="Rectangle 16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152400"/>
            <a:ext cx="7718425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 du masque</a:t>
            </a:r>
          </a:p>
        </p:txBody>
      </p:sp>
      <p:sp>
        <p:nvSpPr>
          <p:cNvPr id="1041" name="Rectangle 1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1295400"/>
            <a:ext cx="7848600" cy="525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de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</p:txBody>
      </p:sp>
      <p:sp>
        <p:nvSpPr>
          <p:cNvPr id="1042" name="Rectangle 1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629400"/>
            <a:ext cx="1905000" cy="227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000" b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r-FR"/>
              <a:t>Novembre 1999</a:t>
            </a:r>
          </a:p>
        </p:txBody>
      </p:sp>
      <p:sp>
        <p:nvSpPr>
          <p:cNvPr id="1043" name="Rectangle 1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629400"/>
            <a:ext cx="2895600" cy="227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000" b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r-FR"/>
              <a:t>TMSI/IDM/RIC</a:t>
            </a:r>
          </a:p>
        </p:txBody>
      </p:sp>
      <p:sp>
        <p:nvSpPr>
          <p:cNvPr id="1044" name="Rectangle 2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6600" y="6629400"/>
            <a:ext cx="1905000" cy="227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>
                <a:solidFill>
                  <a:schemeClr val="bg1"/>
                </a:solidFill>
                <a:latin typeface="+mn-lt"/>
              </a:defRPr>
            </a:lvl1pPr>
          </a:lstStyle>
          <a:p>
            <a:fld id="{E6BD6955-3F4A-4162-9BFC-F49DE27514E2}" type="slidenum">
              <a:rPr lang="fr-FR"/>
              <a:pPr/>
              <a:t>‹N°›</a:t>
            </a:fld>
            <a:endParaRPr lang="fr-FR"/>
          </a:p>
        </p:txBody>
      </p:sp>
      <p:pic>
        <p:nvPicPr>
          <p:cNvPr id="1068" name="Picture 19" descr="C:\Documents and Settings\pducet\Bureau\Photos BD\PDG-DCOM-ph326-3363.JP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52600"/>
            <a:ext cx="1071563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69" name="Picture 20" descr="C:\Documents and Settings\pducet\Bureau\Photos BD\rainbow_plongee255_050805093804A.JP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71563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70" name="Picture 21" descr="C:\Documents and Settings\pducet\Bureau\Photos BD\PRES_0479 BD.JPG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44775"/>
            <a:ext cx="1071563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71" name="Picture 22" descr="C:\Documents and Settings\pducet\Bureau\Photos BD\PP 2.JPG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69"/>
          <a:stretch>
            <a:fillRect/>
          </a:stretch>
        </p:blipFill>
        <p:spPr bwMode="auto">
          <a:xfrm>
            <a:off x="0" y="5108575"/>
            <a:ext cx="1071563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72" name="Picture 23" descr="C:\Documents and Settings\pducet\Bureau\Photos BD\ph361-PHARE18.JPG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9"/>
          <a:stretch>
            <a:fillRect/>
          </a:stretch>
        </p:blipFill>
        <p:spPr bwMode="auto">
          <a:xfrm>
            <a:off x="0" y="3476625"/>
            <a:ext cx="1082675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73" name="Picture 24" descr="C:\Documents and Settings\pducet\Bureau\Photos BD\PDG-DCOM-ph399-sete100mmjpegOD70074.jpg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2813"/>
            <a:ext cx="1071563" cy="839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74" name="Picture 15" descr="C:\Documents and Settings\pducet\Bureau\Photos BD\PDG-DCOM-ph5-IMG0042.JPG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9" t="1691" r="1688" b="2504"/>
          <a:stretch>
            <a:fillRect/>
          </a:stretch>
        </p:blipFill>
        <p:spPr bwMode="auto">
          <a:xfrm>
            <a:off x="0" y="5965825"/>
            <a:ext cx="1071563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75" name="Picture 30" descr="C:\Documents and Settings\pducet\Bureau\Photos BD\PDG-DCOM-ph339-F1020004.jpg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666" b="17926"/>
          <a:stretch>
            <a:fillRect/>
          </a:stretch>
        </p:blipFill>
        <p:spPr bwMode="auto">
          <a:xfrm>
            <a:off x="0" y="4343400"/>
            <a:ext cx="107156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77" name="Picture 53" descr="P:\charte\logos\vecteur\couleur.wmf"/>
          <p:cNvPicPr>
            <a:picLocks noChangeAspect="1" noChangeArrowheads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6480175"/>
            <a:ext cx="1981200" cy="37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9pPr>
    </p:titleStyle>
    <p:bodyStyle>
      <a:lvl1pPr algn="l" rtl="0" eaLnBrk="1" fontAlgn="base" hangingPunct="1">
        <a:spcBef>
          <a:spcPct val="20000"/>
        </a:spcBef>
        <a:spcAft>
          <a:spcPct val="0"/>
        </a:spcAft>
        <a:buClr>
          <a:srgbClr val="0000FF"/>
        </a:buClr>
        <a:buFont typeface="Wingdings" pitchFamily="2" charset="2"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58825" indent="-280988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SzPct val="90000"/>
        <a:buChar char="–"/>
        <a:defRPr sz="2800">
          <a:solidFill>
            <a:schemeClr val="bg1"/>
          </a:solidFill>
          <a:latin typeface="+mn-lt"/>
        </a:defRPr>
      </a:lvl2pPr>
      <a:lvl3pPr marL="1146175" indent="-192088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SzPct val="50000"/>
        <a:buFont typeface="Monotype Sorts" pitchFamily="2" charset="2"/>
        <a:buChar char="u"/>
        <a:defRPr sz="2400">
          <a:solidFill>
            <a:schemeClr val="bg1"/>
          </a:solidFill>
          <a:latin typeface="+mn-lt"/>
        </a:defRPr>
      </a:lvl3pPr>
      <a:lvl4pPr marL="1601788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Monotype Sorts" pitchFamily="2" charset="2"/>
        <a:buChar char="u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5000"/>
        <a:buFont typeface="Monotype Sorts" pitchFamily="2" charset="2"/>
        <a:buChar char="u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5000"/>
        <a:buFont typeface="Monotype Sorts" pitchFamily="2" charset="2"/>
        <a:buChar char="u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5000"/>
        <a:buFont typeface="Monotype Sorts" pitchFamily="2" charset="2"/>
        <a:buChar char="u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5000"/>
        <a:buFont typeface="Monotype Sorts" pitchFamily="2" charset="2"/>
        <a:buChar char="u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5000"/>
        <a:buFont typeface="Monotype Sorts" pitchFamily="2" charset="2"/>
        <a:buChar char="u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691680" y="420633"/>
            <a:ext cx="6336704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1" hangingPunct="1">
              <a:spcBef>
                <a:spcPct val="0"/>
              </a:spcBef>
            </a:pPr>
            <a:r>
              <a:rPr lang="en-US" sz="2800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Atlantic Seabed Mapping Workshop</a:t>
            </a:r>
          </a:p>
          <a:p>
            <a:pPr lvl="0" algn="ctr" eaLnBrk="1" hangingPunct="1">
              <a:spcBef>
                <a:spcPct val="0"/>
              </a:spcBef>
            </a:pP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cs typeface="Calibri" pitchFamily="34" charset="0"/>
              </a:rPr>
              <a:t>Session 5</a:t>
            </a:r>
          </a:p>
          <a:p>
            <a:pPr lvl="0" algn="ctr" eaLnBrk="1" hangingPunct="1">
              <a:spcBef>
                <a:spcPct val="0"/>
              </a:spcBef>
            </a:pPr>
            <a:r>
              <a:rPr lang="en-US" sz="1800" baseline="0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Dublin, 2/12/14</a:t>
            </a:r>
          </a:p>
          <a:p>
            <a:pPr lvl="0" algn="ctr" eaLnBrk="1" hangingPunct="1">
              <a:spcBef>
                <a:spcPct val="0"/>
              </a:spcBef>
            </a:pPr>
            <a:r>
              <a:rPr kumimoji="0" lang="en-US" sz="1600" b="1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cs typeface="Calibri" pitchFamily="34" charset="0"/>
              </a:rPr>
              <a:t>Aurélien</a:t>
            </a:r>
            <a:r>
              <a:rPr kumimoji="0" lang="en-US" sz="16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cs typeface="Calibri" pitchFamily="34" charset="0"/>
              </a:rPr>
              <a:t> Carbonnière, EU and International Affairs - Paris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116013" y="1988840"/>
            <a:ext cx="8027987" cy="47859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n-US" sz="1800" dirty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Ifremer in short</a:t>
            </a:r>
          </a:p>
          <a:p>
            <a:pPr eaLnBrk="0" hangingPunct="0">
              <a:spcBef>
                <a:spcPct val="50000"/>
              </a:spcBef>
            </a:pPr>
            <a:r>
              <a:rPr lang="en-US" sz="1400" dirty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Ifremer</a:t>
            </a:r>
            <a:r>
              <a:rPr lang="en-US" sz="1400" b="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is a public research institute of industrial and commercial nature (1984</a:t>
            </a:r>
            <a:r>
              <a:rPr lang="en-US" sz="1400" b="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) </a:t>
            </a:r>
            <a:r>
              <a:rPr lang="en-US" sz="1400" b="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jointly supervised by two ministries (education and research, environment).</a:t>
            </a:r>
          </a:p>
          <a:p>
            <a:pPr eaLnBrk="0" hangingPunct="0">
              <a:spcBef>
                <a:spcPct val="50000"/>
              </a:spcBef>
            </a:pPr>
            <a:r>
              <a:rPr lang="en-US" sz="1400" dirty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→ Marine (applied) research: </a:t>
            </a:r>
            <a:r>
              <a:rPr lang="en-US" sz="1400" b="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to improve the knowledge about the oceans and their resources, </a:t>
            </a:r>
          </a:p>
          <a:p>
            <a:pPr eaLnBrk="0" hangingPunct="0">
              <a:spcBef>
                <a:spcPct val="50000"/>
              </a:spcBef>
            </a:pPr>
            <a:r>
              <a:rPr lang="en-US" sz="1400" dirty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→  Monitoring and expertise</a:t>
            </a:r>
            <a:r>
              <a:rPr lang="en-US" sz="1400" b="0" dirty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: </a:t>
            </a:r>
            <a:r>
              <a:rPr lang="en-US" sz="1400" b="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to promote the sustainable development</a:t>
            </a:r>
            <a:r>
              <a:rPr lang="fr-FR" sz="1400" b="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of maritime </a:t>
            </a:r>
            <a:r>
              <a:rPr lang="en-US" sz="1400" b="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activities</a:t>
            </a:r>
            <a:r>
              <a:rPr lang="fr-FR" sz="1400" b="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(</a:t>
            </a:r>
            <a:r>
              <a:rPr lang="en-US" sz="1400" b="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fishery</a:t>
            </a:r>
            <a:r>
              <a:rPr lang="fr-FR" sz="1400" b="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and aquaculture, </a:t>
            </a:r>
            <a:r>
              <a:rPr lang="fr-FR" sz="1400" b="0" dirty="0" err="1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oil</a:t>
            </a:r>
            <a:r>
              <a:rPr lang="fr-FR" sz="1400" b="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/</a:t>
            </a:r>
            <a:r>
              <a:rPr lang="fr-FR" sz="1400" b="0" dirty="0" err="1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gas</a:t>
            </a:r>
            <a:r>
              <a:rPr lang="fr-FR" sz="1400" b="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exploitation, </a:t>
            </a:r>
            <a:r>
              <a:rPr lang="en-US" sz="1400" b="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dredging</a:t>
            </a:r>
            <a:r>
              <a:rPr lang="fr-FR" sz="1400" b="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etc.); to support the </a:t>
            </a:r>
            <a:r>
              <a:rPr lang="fr-FR" sz="1400" b="0" dirty="0" err="1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development</a:t>
            </a:r>
            <a:r>
              <a:rPr lang="fr-FR" sz="1400" b="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of public </a:t>
            </a:r>
            <a:r>
              <a:rPr lang="fr-FR" sz="1400" b="0" dirty="0" err="1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policies</a:t>
            </a:r>
            <a:r>
              <a:rPr lang="fr-FR" sz="1400" b="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in the marine </a:t>
            </a:r>
            <a:r>
              <a:rPr lang="fr-FR" sz="1400" b="0" dirty="0" err="1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domain</a:t>
            </a:r>
            <a:r>
              <a:rPr lang="fr-FR" sz="1400" b="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(French and EU </a:t>
            </a:r>
            <a:r>
              <a:rPr lang="fr-FR" sz="1400" b="0" dirty="0" err="1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laws</a:t>
            </a:r>
            <a:r>
              <a:rPr lang="fr-FR" sz="1400" b="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)</a:t>
            </a:r>
          </a:p>
          <a:p>
            <a:pPr eaLnBrk="0" hangingPunct="0">
              <a:spcBef>
                <a:spcPct val="50000"/>
              </a:spcBef>
            </a:pPr>
            <a:r>
              <a:rPr lang="en-US" sz="1400" dirty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→  Marine research infrastructures and equipment: </a:t>
            </a:r>
            <a:r>
              <a:rPr lang="en-US" sz="1400" b="0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to manage </a:t>
            </a:r>
            <a:r>
              <a:rPr lang="en-US" sz="1400" b="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5 research vessels and associated equipment, to advance marine technologies (robotics, sensors), marine data bases etc.</a:t>
            </a:r>
          </a:p>
          <a:p>
            <a:pPr eaLnBrk="0" hangingPunct="0">
              <a:spcBef>
                <a:spcPct val="50000"/>
              </a:spcBef>
            </a:pPr>
            <a:r>
              <a:rPr lang="en-US" sz="1400" dirty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→  </a:t>
            </a:r>
            <a:r>
              <a:rPr lang="en-US" sz="1400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Consolidation of </a:t>
            </a:r>
            <a:r>
              <a:rPr lang="en-US" sz="1400" dirty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networks and partnerships</a:t>
            </a:r>
            <a:r>
              <a:rPr lang="en-US" sz="1400" b="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: French community </a:t>
            </a:r>
            <a:r>
              <a:rPr lang="fr-FR" sz="1400" b="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(</a:t>
            </a:r>
            <a:r>
              <a:rPr lang="en-US" sz="1400" b="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mainland</a:t>
            </a:r>
            <a:r>
              <a:rPr lang="fr-FR" sz="1400" b="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and in </a:t>
            </a:r>
            <a:r>
              <a:rPr lang="en-US" sz="1400" b="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overseas regions ), partnerships</a:t>
            </a:r>
            <a:r>
              <a:rPr lang="fr-FR" sz="1400" b="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400" b="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with</a:t>
            </a:r>
            <a:r>
              <a:rPr lang="fr-FR" sz="1400" b="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400" b="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targeted</a:t>
            </a:r>
            <a:r>
              <a:rPr lang="fr-FR" sz="1400" b="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countries (</a:t>
            </a:r>
            <a:r>
              <a:rPr lang="fr-FR" sz="1400" b="0" dirty="0" err="1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Brazil</a:t>
            </a:r>
            <a:r>
              <a:rPr lang="fr-FR" sz="1400" b="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, USA, Canada, </a:t>
            </a:r>
            <a:r>
              <a:rPr lang="fr-FR" sz="1400" b="0" dirty="0" err="1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Japan</a:t>
            </a:r>
            <a:r>
              <a:rPr lang="fr-FR" sz="1400" b="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, China etc.).</a:t>
            </a:r>
          </a:p>
          <a:p>
            <a:pPr eaLnBrk="0" hangingPunct="0">
              <a:spcBef>
                <a:spcPct val="50000"/>
              </a:spcBef>
            </a:pPr>
            <a:r>
              <a:rPr lang="fr-FR" sz="14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Budget: 235 millions euros/</a:t>
            </a:r>
            <a:r>
              <a:rPr lang="fr-FR" sz="1400" dirty="0" err="1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year</a:t>
            </a:r>
            <a:r>
              <a:rPr lang="fr-FR" sz="14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fr-FR" sz="14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</a:br>
            <a:r>
              <a:rPr lang="en-US" sz="14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Staff: 1 500 Ifremer + 350 </a:t>
            </a:r>
            <a:r>
              <a:rPr lang="en-US" sz="1400" dirty="0" err="1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Genavir</a:t>
            </a:r>
            <a:r>
              <a:rPr lang="en-US" sz="14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(fleet operator</a:t>
            </a:r>
            <a:r>
              <a:rPr lang="en-US" sz="1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)</a:t>
            </a:r>
            <a:endParaRPr lang="en-US" sz="1400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sz="1400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Ifremer </a:t>
            </a:r>
            <a:r>
              <a:rPr lang="en-US" sz="1400" dirty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coordinates</a:t>
            </a:r>
          </a:p>
          <a:p>
            <a:pPr eaLnBrk="0" hangingPunct="0">
              <a:spcBef>
                <a:spcPct val="50000"/>
              </a:spcBef>
            </a:pPr>
            <a:r>
              <a:rPr lang="en-US" sz="1400" b="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3 on-going FP7-I3 projects  EUROFLEETS 2 (Research vessels), JERICO (Coastal Observatories), </a:t>
            </a:r>
            <a:r>
              <a:rPr lang="en-US" sz="1400" b="0" dirty="0" err="1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SeaDataNet</a:t>
            </a:r>
            <a:r>
              <a:rPr lang="en-US" sz="1400" b="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2 (Marine Data), 1 EMODNET marine data portal, Euro Argo ERIC  </a:t>
            </a:r>
          </a:p>
          <a:p>
            <a:pPr eaLnBrk="0" hangingPunct="0">
              <a:spcBef>
                <a:spcPct val="50000"/>
              </a:spcBef>
            </a:pPr>
            <a:r>
              <a:rPr lang="en-US" sz="1400" b="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+ partner in other RI related projects AQUAEXCEL, MARINET, GROOM, Copernicus etc</a:t>
            </a:r>
            <a:r>
              <a:rPr lang="en-US" sz="1400" b="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</a:t>
            </a:r>
            <a:endParaRPr lang="en-US" sz="1400" b="0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592526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3"/>
          <p:cNvSpPr txBox="1">
            <a:spLocks noChangeArrowheads="1"/>
          </p:cNvSpPr>
          <p:nvPr/>
        </p:nvSpPr>
        <p:spPr bwMode="auto">
          <a:xfrm>
            <a:off x="1042988" y="45199"/>
            <a:ext cx="8101012" cy="4062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NewsGoth BT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NewsGoth BT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NewsGoth BT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NewsGoth BT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NewsGoth B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NewsGoth B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NewsGoth B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NewsGoth B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NewsGoth BT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EUROFLEETS2</a:t>
            </a:r>
            <a:r>
              <a:rPr lang="en-US" sz="16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aims at preparing the construction  of  a  pan-European</a:t>
            </a:r>
            <a:r>
              <a:rPr lang="en-US" sz="1600" dirty="0">
                <a:latin typeface="Calibri" pitchFamily="34" charset="0"/>
                <a:cs typeface="Calibri" pitchFamily="34" charset="0"/>
              </a:rPr>
              <a:t>  </a:t>
            </a:r>
            <a:r>
              <a:rPr lang="en-US" sz="16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distributed  research  fleet  infrastructure  with  common  </a:t>
            </a:r>
            <a:r>
              <a:rPr lang="en-US" sz="16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strategic</a:t>
            </a:r>
            <a:r>
              <a:rPr lang="en-US" sz="16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  </a:t>
            </a:r>
            <a:r>
              <a:rPr lang="en-US" sz="16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vision</a:t>
            </a:r>
            <a:r>
              <a:rPr lang="en-US" sz="16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  and coordinated  access  to  marine  research  vessels  (RVs) and  associated equipment.</a:t>
            </a:r>
          </a:p>
          <a:p>
            <a:pPr>
              <a:spcBef>
                <a:spcPct val="50000"/>
              </a:spcBef>
            </a:pPr>
            <a:r>
              <a:rPr lang="en-US" sz="1600" dirty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EUROFLEETS2 (2013-2018) main </a:t>
            </a:r>
            <a:r>
              <a:rPr lang="en-US" sz="1600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objectives</a:t>
            </a:r>
            <a:endParaRPr lang="en-US" sz="1600" dirty="0">
              <a:solidFill>
                <a:srgbClr val="FFFF00"/>
              </a:solidFill>
              <a:latin typeface="Calibri" pitchFamily="34" charset="0"/>
              <a:cs typeface="Calibri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1600" b="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To allow access to </a:t>
            </a:r>
            <a:r>
              <a:rPr lang="en-US" sz="16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22 European RVs and 4 mobile pieces of equipment </a:t>
            </a:r>
            <a:r>
              <a:rPr lang="en-US" sz="1600" b="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on basis of scientific excellence; </a:t>
            </a:r>
          </a:p>
          <a:p>
            <a:pPr>
              <a:spcBef>
                <a:spcPct val="50000"/>
              </a:spcBef>
            </a:pPr>
            <a:r>
              <a:rPr lang="en-US" sz="1600" b="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To integrate a </a:t>
            </a:r>
            <a:r>
              <a:rPr lang="en-US" sz="16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common polar component </a:t>
            </a:r>
            <a:r>
              <a:rPr lang="en-US" sz="1600" b="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in the strategic vision of European marine research fleets;</a:t>
            </a:r>
          </a:p>
          <a:p>
            <a:pPr>
              <a:spcBef>
                <a:spcPct val="50000"/>
              </a:spcBef>
            </a:pPr>
            <a:r>
              <a:rPr lang="en-US" sz="1600" b="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To foster </a:t>
            </a:r>
            <a:r>
              <a:rPr lang="en-US" sz="16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operational interoperability </a:t>
            </a:r>
            <a:r>
              <a:rPr lang="en-US" sz="1600" b="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of equipment and within RVs;</a:t>
            </a:r>
          </a:p>
          <a:p>
            <a:pPr>
              <a:spcBef>
                <a:spcPct val="50000"/>
              </a:spcBef>
            </a:pPr>
            <a:r>
              <a:rPr lang="en-US" sz="1600" b="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To </a:t>
            </a:r>
            <a:r>
              <a:rPr lang="en-US" sz="1600" b="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further integrating European RVs by coordinating</a:t>
            </a:r>
            <a:r>
              <a:rPr lang="en-US" sz="16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6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multi-vessel </a:t>
            </a:r>
            <a:r>
              <a:rPr lang="en-US" sz="16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experiments </a:t>
            </a:r>
            <a:r>
              <a:rPr lang="en-US" sz="16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(super-integration) </a:t>
            </a:r>
            <a:r>
              <a:rPr lang="en-US" sz="1600" b="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as demonstrator of larger and ambitious marine research missions; </a:t>
            </a:r>
          </a:p>
          <a:p>
            <a:pPr>
              <a:spcBef>
                <a:spcPct val="50000"/>
              </a:spcBef>
            </a:pPr>
            <a:r>
              <a:rPr lang="en-US" sz="1600" b="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To enhance the impact of research infrastructures on innovation by fostering the </a:t>
            </a:r>
            <a:r>
              <a:rPr lang="en-US" sz="16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involvement of industry</a:t>
            </a:r>
            <a:r>
              <a:rPr lang="en-US" sz="1600" b="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with specific </a:t>
            </a:r>
            <a:r>
              <a:rPr lang="en-US" sz="1600" b="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activities;</a:t>
            </a:r>
            <a:endParaRPr lang="en-US" sz="1600" b="0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042988" y="4077072"/>
            <a:ext cx="8101012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Key EUROFLEETS2 priorities and potential participation to the development of North Atlantic knowledge</a:t>
            </a:r>
            <a:r>
              <a:rPr lang="en-US" sz="1600" dirty="0"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Font typeface="Wingdings" pitchFamily="2" charset="2"/>
              <a:buChar char="§"/>
            </a:pPr>
            <a:r>
              <a:rPr lang="en-US" sz="16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Priority 1: To consolidate strategic visions of European RV operators through its Fleet Evolution Group (FEG), in coordination with </a:t>
            </a:r>
            <a:r>
              <a:rPr lang="en-US" sz="16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ERVO (European Forum of regional fleet managers) </a:t>
            </a:r>
            <a:r>
              <a:rPr lang="en-US" sz="16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and </a:t>
            </a:r>
            <a:r>
              <a:rPr lang="en-US" sz="1600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EurOcean</a:t>
            </a:r>
            <a:r>
              <a:rPr lang="en-US" sz="16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(web portal and database on European MRI);</a:t>
            </a:r>
            <a:endParaRPr lang="en-US" sz="1600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sz="16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Priority 2: To facilitate access to modern and well equipped RVs to scientists from non or less-equipped countries;</a:t>
            </a:r>
          </a:p>
          <a:p>
            <a:pPr>
              <a:buFont typeface="Wingdings" pitchFamily="2" charset="2"/>
              <a:buChar char="§"/>
            </a:pPr>
            <a:r>
              <a:rPr lang="en-US" sz="16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Priority 3: To propose new mechanisms to maintain durable Trans National Access;</a:t>
            </a:r>
          </a:p>
          <a:p>
            <a:pPr>
              <a:buFont typeface="Wingdings" pitchFamily="2" charset="2"/>
              <a:buChar char="§"/>
            </a:pPr>
            <a:r>
              <a:rPr lang="en-US" sz="16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Priority 4: To contribute to innovative infrastructures and enriched information services.</a:t>
            </a:r>
            <a:endParaRPr lang="fr-FR" sz="1600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908720"/>
            <a:ext cx="1283078" cy="45977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265347" y="980728"/>
            <a:ext cx="241110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dirty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http://www.eurofleets.eu</a:t>
            </a:r>
          </a:p>
        </p:txBody>
      </p:sp>
    </p:spTree>
    <p:extLst>
      <p:ext uri="{BB962C8B-B14F-4D97-AF65-F5344CB8AC3E}">
        <p14:creationId xmlns:p14="http://schemas.microsoft.com/office/powerpoint/2010/main" val="26482550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3"/>
          <p:cNvSpPr txBox="1">
            <a:spLocks noChangeArrowheads="1"/>
          </p:cNvSpPr>
          <p:nvPr/>
        </p:nvSpPr>
        <p:spPr bwMode="auto">
          <a:xfrm>
            <a:off x="1043608" y="1042813"/>
            <a:ext cx="79565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NewsGoth BT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NewsGoth BT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NewsGoth BT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NewsGoth BT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NewsGoth B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NewsGoth B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NewsGoth B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NewsGoth B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NewsGoth BT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EUROFLEETS2 proposals to contribute to </a:t>
            </a:r>
            <a:r>
              <a:rPr lang="en-US" sz="18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the improvement </a:t>
            </a:r>
            <a:r>
              <a:rPr lang="en-US" sz="18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of data acquisition and generation of knowledge </a:t>
            </a:r>
            <a:r>
              <a:rPr lang="en-US" sz="18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in the </a:t>
            </a:r>
            <a:r>
              <a:rPr lang="en-US" sz="18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North </a:t>
            </a:r>
            <a:r>
              <a:rPr lang="en-US" sz="18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Atlantic</a:t>
            </a:r>
            <a:endParaRPr lang="en-US" sz="1800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043608" y="1735063"/>
            <a:ext cx="810039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1800" u="sng" dirty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On priority 1</a:t>
            </a:r>
          </a:p>
          <a:p>
            <a:r>
              <a:rPr lang="en-US" sz="1800" b="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Enlarge participation to EUROFLEETS2 FEG and to ERVO annual meetings</a:t>
            </a:r>
          </a:p>
          <a:p>
            <a:r>
              <a:rPr lang="en-US" sz="1800" b="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Contribute to updating of </a:t>
            </a:r>
            <a:r>
              <a:rPr lang="en-US" sz="1800" b="0" dirty="0" err="1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EurOcean</a:t>
            </a:r>
            <a:r>
              <a:rPr lang="en-US" sz="1800" b="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databases as central tool for information on marine research </a:t>
            </a:r>
            <a:r>
              <a:rPr lang="en-US" sz="1800" b="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infrastructures</a:t>
            </a:r>
            <a:endParaRPr lang="en-US" sz="1800" b="0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43608" y="3212976"/>
            <a:ext cx="8100392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u="sng" dirty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On priority 2</a:t>
            </a:r>
          </a:p>
          <a:p>
            <a:r>
              <a:rPr lang="en-US" sz="1800" b="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Promote active participation of junior and senior scientists of non or less-equipped countries to existing North Atlantic cruises ; train them before cruises to </a:t>
            </a:r>
            <a:r>
              <a:rPr lang="en-US" sz="1800" b="0" dirty="0" err="1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maximise</a:t>
            </a:r>
            <a:r>
              <a:rPr lang="en-US" sz="1800" b="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the impact of their </a:t>
            </a:r>
            <a:r>
              <a:rPr lang="en-US" sz="1800" b="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participation</a:t>
            </a:r>
            <a:endParaRPr lang="en-US" sz="1800" b="0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43608" y="4508534"/>
            <a:ext cx="8100392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u="sng" dirty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On priority 3</a:t>
            </a:r>
          </a:p>
          <a:p>
            <a:r>
              <a:rPr lang="en-US" sz="1800" b="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Promote within RV operators working in the North Atlantic new cooperation frameworks such as “virtual fleets”, barter agreements, joint cruises etc</a:t>
            </a:r>
            <a:r>
              <a:rPr lang="en-US" sz="1800" b="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</a:t>
            </a:r>
            <a:endParaRPr lang="en-US" sz="1800" b="0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43608" y="5661248"/>
            <a:ext cx="7956550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u="sng" dirty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On priority 4</a:t>
            </a:r>
          </a:p>
          <a:p>
            <a:r>
              <a:rPr lang="en-US" sz="1800" b="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Harmonization and standardization of data workflow from on-board acquisition to on-shore storage through data centers network (</a:t>
            </a:r>
            <a:r>
              <a:rPr lang="en-US" sz="1800" b="0" dirty="0" err="1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SeaDataNet</a:t>
            </a:r>
            <a:r>
              <a:rPr lang="en-US" sz="1800" b="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5892273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modele_2_noir_photos-1">
  <a:themeElements>
    <a:clrScheme name="Thème Office 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777777"/>
      </a:accent1>
      <a:accent2>
        <a:srgbClr val="CBCBCB"/>
      </a:accent2>
      <a:accent3>
        <a:srgbClr val="FFFFFF"/>
      </a:accent3>
      <a:accent4>
        <a:srgbClr val="000000"/>
      </a:accent4>
      <a:accent5>
        <a:srgbClr val="BDBDBD"/>
      </a:accent5>
      <a:accent6>
        <a:srgbClr val="B8B8B8"/>
      </a:accent6>
      <a:hlink>
        <a:srgbClr val="4D4D4D"/>
      </a:hlink>
      <a:folHlink>
        <a:srgbClr val="DDDDDD"/>
      </a:folHlink>
    </a:clrScheme>
    <a:fontScheme name="Thème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fr-FR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NewsGoth BT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fr-FR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NewsGoth BT" pitchFamily="34" charset="0"/>
          </a:defRPr>
        </a:defPPr>
      </a:lstStyle>
    </a:lnDef>
  </a:objectDefaults>
  <a:extraClrSchemeLst>
    <a:extraClrScheme>
      <a:clrScheme name="Thème Office 1">
        <a:dk1>
          <a:srgbClr val="2A004E"/>
        </a:dk1>
        <a:lt1>
          <a:srgbClr val="FFFFFF"/>
        </a:lt1>
        <a:dk2>
          <a:srgbClr val="500093"/>
        </a:dk2>
        <a:lt2>
          <a:srgbClr val="00CCCC"/>
        </a:lt2>
        <a:accent1>
          <a:srgbClr val="D60093"/>
        </a:accent1>
        <a:accent2>
          <a:srgbClr val="0000FF"/>
        </a:accent2>
        <a:accent3>
          <a:srgbClr val="B3AAC8"/>
        </a:accent3>
        <a:accent4>
          <a:srgbClr val="DADADA"/>
        </a:accent4>
        <a:accent5>
          <a:srgbClr val="E8AAC8"/>
        </a:accent5>
        <a:accent6>
          <a:srgbClr val="0000E7"/>
        </a:accent6>
        <a:hlink>
          <a:srgbClr val="FFFF00"/>
        </a:hlink>
        <a:folHlink>
          <a:srgbClr val="7500D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ème Office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CC99FF"/>
        </a:accent1>
        <a:accent2>
          <a:srgbClr val="3366FF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2D5CE7"/>
        </a:accent6>
        <a:hlink>
          <a:srgbClr val="00CC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777777"/>
        </a:accent1>
        <a:accent2>
          <a:srgbClr val="CBCBCB"/>
        </a:accent2>
        <a:accent3>
          <a:srgbClr val="FFFFFF"/>
        </a:accent3>
        <a:accent4>
          <a:srgbClr val="000000"/>
        </a:accent4>
        <a:accent5>
          <a:srgbClr val="BDBDBD"/>
        </a:accent5>
        <a:accent6>
          <a:srgbClr val="B8B8B8"/>
        </a:accent6>
        <a:hlink>
          <a:srgbClr val="4D4D4D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4">
        <a:dk1>
          <a:srgbClr val="000000"/>
        </a:dk1>
        <a:lt1>
          <a:srgbClr val="00CCCC"/>
        </a:lt1>
        <a:dk2>
          <a:srgbClr val="FFFFCC"/>
        </a:dk2>
        <a:lt2>
          <a:srgbClr val="009999"/>
        </a:lt2>
        <a:accent1>
          <a:srgbClr val="CC99FF"/>
        </a:accent1>
        <a:accent2>
          <a:srgbClr val="3366FF"/>
        </a:accent2>
        <a:accent3>
          <a:srgbClr val="AAE2E2"/>
        </a:accent3>
        <a:accent4>
          <a:srgbClr val="000000"/>
        </a:accent4>
        <a:accent5>
          <a:srgbClr val="E2CAFF"/>
        </a:accent5>
        <a:accent6>
          <a:srgbClr val="2D5CE7"/>
        </a:accent6>
        <a:hlink>
          <a:srgbClr val="00CCFF"/>
        </a:hlink>
        <a:folHlink>
          <a:srgbClr val="00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5">
        <a:dk1>
          <a:srgbClr val="003300"/>
        </a:dk1>
        <a:lt1>
          <a:srgbClr val="FFFFFF"/>
        </a:lt1>
        <a:dk2>
          <a:srgbClr val="669900"/>
        </a:dk2>
        <a:lt2>
          <a:srgbClr val="FFCC66"/>
        </a:lt2>
        <a:accent1>
          <a:srgbClr val="990033"/>
        </a:accent1>
        <a:accent2>
          <a:srgbClr val="FF9933"/>
        </a:accent2>
        <a:accent3>
          <a:srgbClr val="B8CAAA"/>
        </a:accent3>
        <a:accent4>
          <a:srgbClr val="DADADA"/>
        </a:accent4>
        <a:accent5>
          <a:srgbClr val="CAAAAD"/>
        </a:accent5>
        <a:accent6>
          <a:srgbClr val="E78A2D"/>
        </a:accent6>
        <a:hlink>
          <a:srgbClr val="CCCC00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ème Office 6">
        <a:dk1>
          <a:srgbClr val="663300"/>
        </a:dk1>
        <a:lt1>
          <a:srgbClr val="FFFFFF"/>
        </a:lt1>
        <a:dk2>
          <a:srgbClr val="CC6600"/>
        </a:dk2>
        <a:lt2>
          <a:srgbClr val="FFCC00"/>
        </a:lt2>
        <a:accent1>
          <a:srgbClr val="990033"/>
        </a:accent1>
        <a:accent2>
          <a:srgbClr val="FF0033"/>
        </a:accent2>
        <a:accent3>
          <a:srgbClr val="E2B8AA"/>
        </a:accent3>
        <a:accent4>
          <a:srgbClr val="DADADA"/>
        </a:accent4>
        <a:accent5>
          <a:srgbClr val="CAAAAD"/>
        </a:accent5>
        <a:accent6>
          <a:srgbClr val="E7002D"/>
        </a:accent6>
        <a:hlink>
          <a:srgbClr val="CC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ème Office 7">
        <a:dk1>
          <a:srgbClr val="660033"/>
        </a:dk1>
        <a:lt1>
          <a:srgbClr val="FFFFFF"/>
        </a:lt1>
        <a:dk2>
          <a:srgbClr val="990066"/>
        </a:dk2>
        <a:lt2>
          <a:srgbClr val="FFFF66"/>
        </a:lt2>
        <a:accent1>
          <a:srgbClr val="9933FF"/>
        </a:accent1>
        <a:accent2>
          <a:srgbClr val="00CCCC"/>
        </a:accent2>
        <a:accent3>
          <a:srgbClr val="CAAAB8"/>
        </a:accent3>
        <a:accent4>
          <a:srgbClr val="DADADA"/>
        </a:accent4>
        <a:accent5>
          <a:srgbClr val="CAADFF"/>
        </a:accent5>
        <a:accent6>
          <a:srgbClr val="00B9B9"/>
        </a:accent6>
        <a:hlink>
          <a:srgbClr val="CC66FF"/>
        </a:hlink>
        <a:folHlink>
          <a:srgbClr val="D6009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modele_2_noir_photos-1</Template>
  <TotalTime>2254</TotalTime>
  <Words>414</Words>
  <Application>Microsoft Office PowerPoint</Application>
  <PresentationFormat>Transparent</PresentationFormat>
  <Paragraphs>37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modele_2_noir_photos-1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Aurelien CARBONNIERE, Ifremer Siege PDG-DAEI, 01</dc:creator>
  <cp:lastModifiedBy>Aurelien CARBONNIERE, Ifremer Siege PDG-DAEI, 01</cp:lastModifiedBy>
  <cp:revision>137</cp:revision>
  <cp:lastPrinted>1999-11-29T15:09:44Z</cp:lastPrinted>
  <dcterms:created xsi:type="dcterms:W3CDTF">2014-09-05T13:51:42Z</dcterms:created>
  <dcterms:modified xsi:type="dcterms:W3CDTF">2014-12-02T11:24:30Z</dcterms:modified>
</cp:coreProperties>
</file>