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6" r:id="rId3"/>
    <p:sldId id="277" r:id="rId4"/>
  </p:sldIdLst>
  <p:sldSz cx="9144000" cy="6858000" type="screen4x3"/>
  <p:notesSz cx="6400800" cy="86868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7" autoAdjust="0"/>
  </p:normalViewPr>
  <p:slideViewPr>
    <p:cSldViewPr showGuides="1">
      <p:cViewPr>
        <p:scale>
          <a:sx n="100" d="100"/>
          <a:sy n="100" d="100"/>
        </p:scale>
        <p:origin x="-1888" y="-160"/>
      </p:cViewPr>
      <p:guideLst>
        <p:guide orient="horz" pos="1162"/>
        <p:guide orient="horz" pos="3612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4" d="100"/>
          <a:sy n="104" d="100"/>
        </p:scale>
        <p:origin x="-3564" y="-96"/>
      </p:cViewPr>
      <p:guideLst>
        <p:guide orient="horz" pos="2736"/>
        <p:guide pos="20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B62E6-D9C5-462F-8489-21E6F41CB53F}" type="datetimeFigureOut">
              <a:rPr lang="de-DE" smtClean="0"/>
              <a:pPr/>
              <a:t>02.12.14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46050-A51B-4502-AD07-37D2051F07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232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FD561AEC-080D-4A6D-AED9-98DB5CD3862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775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5560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38163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1120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93763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PPT_Tit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7921625" cy="2628900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76250"/>
            <a:ext cx="7921625" cy="86518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en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_Titel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268760"/>
            <a:ext cx="7921624" cy="2160241"/>
          </a:xfrm>
        </p:spPr>
        <p:txBody>
          <a:bodyPr anchor="b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53036"/>
            <a:ext cx="7921625" cy="1981014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973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Atlantic Seabed Mapping Workshop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129C5E-4C0F-48BC-9359-2C00C3A8FD3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7921624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916114"/>
            <a:ext cx="4176836" cy="425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3176588"/>
            <a:ext cx="4176836" cy="28813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Atlantic Seabed Mapping Workshop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129C5E-4C0F-48BC-9359-2C00C3A8FD3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4176835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844675"/>
            <a:ext cx="3600450" cy="38893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57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1188" y="1844675"/>
            <a:ext cx="7921625" cy="38893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Atlantic Seabed Mapping Workshop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129C5E-4C0F-48BC-9359-2C00C3A8FD3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48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Atlantic Seabed Mapping Workshop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129C5E-4C0F-48BC-9359-2C00C3A8FD3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7921624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8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Atlantic Seabed Mapping Workshop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B4B9AA-8C12-4E9F-8D4F-DB7C0622712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PT_Inhal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916114"/>
            <a:ext cx="79216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3176588"/>
            <a:ext cx="792162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9" y="6424613"/>
            <a:ext cx="67802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Atlantic Seabed Mapping Workshop</a:t>
            </a:r>
            <a:endParaRPr lang="de-DE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8" y="6237288"/>
            <a:ext cx="79216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Bild 7" descr="HG_LOGO_S_ENG_RGB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52813" y="6324600"/>
            <a:ext cx="1080000" cy="477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7" r:id="rId4"/>
    <p:sldLayoutId id="2147483658" r:id="rId5"/>
    <p:sldLayoutId id="2147483656" r:id="rId6"/>
    <p:sldLayoutId id="2147483655" r:id="rId7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1950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2pPr>
      <a:lvl3pPr marL="541338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720725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4pPr>
      <a:lvl5pPr marL="9001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5pPr>
      <a:lvl6pPr marL="13573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18145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22717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27289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05064"/>
            <a:ext cx="4392488" cy="1152128"/>
          </a:xfrm>
        </p:spPr>
        <p:txBody>
          <a:bodyPr/>
          <a:lstStyle/>
          <a:p>
            <a:pPr marL="292100" indent="-29210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</a:rPr>
              <a:t>Most efforts are project-based</a:t>
            </a:r>
          </a:p>
          <a:p>
            <a:pPr marL="292100" indent="-29210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</a:rPr>
              <a:t>Coverage therefore patchy, often repeat returns</a:t>
            </a:r>
          </a:p>
          <a:p>
            <a:pPr marL="292100" indent="-29210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</a:rPr>
              <a:t>Deep ocean practically unsurveyed at resolution &lt;1km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Prof. Colin Devey</a:t>
            </a:r>
          </a:p>
          <a:p>
            <a:r>
              <a:rPr lang="de-DE" dirty="0" smtClean="0"/>
              <a:t>Helmholtz Centre </a:t>
            </a:r>
            <a:r>
              <a:rPr lang="de-DE" dirty="0" err="1" smtClean="0"/>
              <a:t>for</a:t>
            </a:r>
            <a:r>
              <a:rPr lang="de-DE" dirty="0" smtClean="0"/>
              <a:t> Ocean Research Kiel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z="1000" dirty="0" smtClean="0"/>
              <a:t>Atlantic Seabed Mapping Workshop</a:t>
            </a:r>
            <a:endParaRPr lang="de-DE" sz="10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11560" y="3493827"/>
            <a:ext cx="7921624" cy="403225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Mapping the deep Atlantic seafloor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22" y="1412776"/>
            <a:ext cx="2708578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feil nach links 2"/>
          <p:cNvSpPr/>
          <p:nvPr/>
        </p:nvSpPr>
        <p:spPr>
          <a:xfrm>
            <a:off x="7927904" y="1784648"/>
            <a:ext cx="489204" cy="144016"/>
          </a:xfrm>
          <a:prstGeom prst="lef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12" name="Pfeil nach links 11"/>
          <p:cNvSpPr/>
          <p:nvPr/>
        </p:nvSpPr>
        <p:spPr>
          <a:xfrm>
            <a:off x="7683302" y="2636912"/>
            <a:ext cx="489204" cy="144016"/>
          </a:xfrm>
          <a:prstGeom prst="lef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11" name="Textplatzhalter 1"/>
          <p:cNvSpPr txBox="1">
            <a:spLocks/>
          </p:cNvSpPr>
          <p:nvPr/>
        </p:nvSpPr>
        <p:spPr bwMode="auto">
          <a:xfrm>
            <a:off x="538808" y="1484784"/>
            <a:ext cx="7921624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ea typeface="+mn-ea"/>
                <a:cs typeface="Arial" charset="0"/>
              </a:defRPr>
            </a:lvl1pPr>
            <a:lvl2pPr marL="361950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720725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9001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3573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45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17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289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b="1" dirty="0">
                <a:solidFill>
                  <a:srgbClr val="0070C0"/>
                </a:solidFill>
              </a:rPr>
              <a:t>Geomar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560" y="1808820"/>
            <a:ext cx="8245288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720725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9001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3573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45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17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289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92100" indent="-292100"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</a:rPr>
              <a:t>ca. 800 employees</a:t>
            </a:r>
          </a:p>
          <a:p>
            <a:pPr marL="292100" indent="-292100"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</a:rPr>
              <a:t>Role of ocean in climate change</a:t>
            </a:r>
          </a:p>
          <a:p>
            <a:pPr marL="292100" indent="-292100"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</a:rPr>
              <a:t>Anthropogenic impact on marine ecosystems</a:t>
            </a:r>
          </a:p>
          <a:p>
            <a:pPr marL="292100" indent="-292100"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</a:rPr>
              <a:t>Marine resources</a:t>
            </a:r>
          </a:p>
          <a:p>
            <a:pPr marL="292100" indent="-292100"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</a:rPr>
              <a:t>Plate tectonics and natural hazards</a:t>
            </a:r>
          </a:p>
        </p:txBody>
      </p:sp>
      <p:pic>
        <p:nvPicPr>
          <p:cNvPr id="6" name="Picture 5" descr="Emodnet-holdings Nov201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3861048"/>
            <a:ext cx="3588488" cy="21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628800"/>
            <a:ext cx="7921625" cy="425450"/>
          </a:xfrm>
        </p:spPr>
        <p:txBody>
          <a:bodyPr/>
          <a:lstStyle/>
          <a:p>
            <a:r>
              <a:rPr lang="en-US"/>
              <a:t>To really map the deep Atlantic we need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240868"/>
            <a:ext cx="8209283" cy="21602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/>
              <a:t>Massively increase mapping efforts:</a:t>
            </a:r>
            <a:r>
              <a:rPr lang="en-US"/>
              <a:t> The deep North Atlantic is 5000x5000km large. Using a single ship to map this will take 40 years (no port calls, no bad weather). So we need to make autonomous mapping a reality (technically and legally).</a:t>
            </a:r>
          </a:p>
          <a:p>
            <a:pPr>
              <a:spcAft>
                <a:spcPts val="600"/>
              </a:spcAft>
            </a:pPr>
            <a:r>
              <a:rPr lang="en-US" b="1"/>
              <a:t>Use deep-submergence mapping for key areas:</a:t>
            </a:r>
            <a:r>
              <a:rPr lang="en-US"/>
              <a:t> At some point a ship 4000m above the seafloor cannot “see” the necessary detail. Ship-supported AUV fleet mapping is then most efficient.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Atlantic Seabed Mapping Workshop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Key Priorities in Atlantic Seafloor Mapping</a:t>
            </a:r>
          </a:p>
        </p:txBody>
      </p:sp>
      <p:pic>
        <p:nvPicPr>
          <p:cNvPr id="7" name="Picture 6" descr="AUV-Swarm_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8"/>
            <a:ext cx="3152931" cy="177363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5556" y="4365104"/>
            <a:ext cx="49325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720725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9001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3573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45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17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28913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/>
              <a:t>Decouple data acquisition from data interpretation:</a:t>
            </a:r>
            <a:r>
              <a:rPr lang="en-US"/>
              <a:t> Remove intellectual rights constraints from mapping data, make it freely accessible immediately (particle physics model). Project-based mapping will never map the whole ocean.</a:t>
            </a:r>
          </a:p>
        </p:txBody>
      </p:sp>
    </p:spTree>
    <p:extLst>
      <p:ext uri="{BB962C8B-B14F-4D97-AF65-F5344CB8AC3E}">
        <p14:creationId xmlns:p14="http://schemas.microsoft.com/office/powerpoint/2010/main" val="31009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address these priorities: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2672916"/>
            <a:ext cx="7921625" cy="28813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/>
              <a:t>Acquire (€€) and run (€€) a fleet of surface autonomous mapping vehicles:</a:t>
            </a:r>
            <a:r>
              <a:rPr lang="en-US"/>
              <a:t> Power supply and data retrieval are key technical issues, legal status in marine traffic also problematic?</a:t>
            </a:r>
          </a:p>
          <a:p>
            <a:pPr>
              <a:spcAft>
                <a:spcPts val="600"/>
              </a:spcAft>
            </a:pPr>
            <a:r>
              <a:rPr lang="en-US" b="1"/>
              <a:t>Establish a central data repository for data from this fleet:</a:t>
            </a:r>
            <a:r>
              <a:rPr lang="en-US"/>
              <a:t> ARGO or CERN provide good models for this. Key aspects are data quality control (trained people), open-access (public funding) and geography-based data retrieval (based on where and not when of acquisition).</a:t>
            </a:r>
          </a:p>
          <a:p>
            <a:pPr>
              <a:spcAft>
                <a:spcPts val="600"/>
              </a:spcAft>
            </a:pPr>
            <a:r>
              <a:rPr lang="en-US" b="1"/>
              <a:t>Establish one common interface for data visualization and access</a:t>
            </a:r>
            <a:r>
              <a:rPr lang="en-US"/>
              <a:t>: Organize a user-workshop (academics, industry, spatial planners) to define which of the interfaces (GeoMapApp (LDEO), EModNET (EU) etc.) is most used and most practical for the </a:t>
            </a:r>
            <a:r>
              <a:rPr lang="en-US" b="1"/>
              <a:t>AtlasAtlantic</a:t>
            </a:r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Atlantic Seabed Mapping Workshop</a:t>
            </a:r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Implementation Measures</a:t>
            </a:r>
          </a:p>
        </p:txBody>
      </p:sp>
    </p:spTree>
    <p:extLst>
      <p:ext uri="{BB962C8B-B14F-4D97-AF65-F5344CB8AC3E}">
        <p14:creationId xmlns:p14="http://schemas.microsoft.com/office/powerpoint/2010/main" val="4092166984"/>
      </p:ext>
    </p:extLst>
  </p:cSld>
  <p:clrMapOvr>
    <a:masterClrMapping/>
  </p:clrMapOvr>
</p:sld>
</file>

<file path=ppt/theme/theme1.xml><?xml version="1.0" encoding="utf-8"?>
<a:theme xmlns:a="http://schemas.openxmlformats.org/drawingml/2006/main" name="Geomar_Praesentation_PPT2007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EOM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9D"/>
        </a:accent1>
        <a:accent2>
          <a:srgbClr val="009EE0"/>
        </a:accent2>
        <a:accent3>
          <a:srgbClr val="FFFFFF"/>
        </a:accent3>
        <a:accent4>
          <a:srgbClr val="000000"/>
        </a:accent4>
        <a:accent5>
          <a:srgbClr val="AAB6CC"/>
        </a:accent5>
        <a:accent6>
          <a:srgbClr val="008FCB"/>
        </a:accent6>
        <a:hlink>
          <a:srgbClr val="5EC5E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361</Words>
  <Application>Microsoft Macintosh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Geomar_Praesentation_PPT2007</vt:lpstr>
      <vt:lpstr>PowerPoint Presentation</vt:lpstr>
      <vt:lpstr>To really map the deep Atlantic we need to:</vt:lpstr>
      <vt:lpstr>Steps to address these priorities:</vt:lpstr>
    </vt:vector>
  </TitlesOfParts>
  <Company>IFM-GEOMAR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Helmholtz-Zentrum für Ozeanforschung Kiel (Arial 45 pt)</dc:title>
  <dc:creator>Andreas Villwock</dc:creator>
  <dc:description>Template: 2011-11-11</dc:description>
  <cp:lastModifiedBy>Colin Devey</cp:lastModifiedBy>
  <cp:revision>94</cp:revision>
  <cp:lastPrinted>2011-11-25T07:36:47Z</cp:lastPrinted>
  <dcterms:created xsi:type="dcterms:W3CDTF">2012-03-06T13:13:14Z</dcterms:created>
  <dcterms:modified xsi:type="dcterms:W3CDTF">2014-12-02T10:47:59Z</dcterms:modified>
</cp:coreProperties>
</file>