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4106-D78C-46AD-AA14-A99A2713B024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A66B-9CDA-4922-B07B-15449DF08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68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4106-D78C-46AD-AA14-A99A2713B024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A66B-9CDA-4922-B07B-15449DF08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84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4106-D78C-46AD-AA14-A99A2713B024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A66B-9CDA-4922-B07B-15449DF08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906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4106-D78C-46AD-AA14-A99A2713B024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A66B-9CDA-4922-B07B-15449DF08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60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4106-D78C-46AD-AA14-A99A2713B024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A66B-9CDA-4922-B07B-15449DF08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06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4106-D78C-46AD-AA14-A99A2713B024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A66B-9CDA-4922-B07B-15449DF08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5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4106-D78C-46AD-AA14-A99A2713B024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A66B-9CDA-4922-B07B-15449DF08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659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4106-D78C-46AD-AA14-A99A2713B024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A66B-9CDA-4922-B07B-15449DF08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13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4106-D78C-46AD-AA14-A99A2713B024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A66B-9CDA-4922-B07B-15449DF08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4106-D78C-46AD-AA14-A99A2713B024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A66B-9CDA-4922-B07B-15449DF08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566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4106-D78C-46AD-AA14-A99A2713B024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A66B-9CDA-4922-B07B-15449DF08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6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74106-D78C-46AD-AA14-A99A2713B024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7A66B-9CDA-4922-B07B-15449DF08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8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7520" y="5430815"/>
            <a:ext cx="2741930" cy="134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en-IE" sz="3600" b="1" dirty="0" smtClean="0"/>
              <a:t>S4: </a:t>
            </a:r>
            <a:r>
              <a:rPr lang="en-IE" sz="3600" b="1" dirty="0"/>
              <a:t> </a:t>
            </a:r>
            <a:r>
              <a:rPr lang="en-IE" sz="3600" b="1" u="sng" dirty="0" smtClean="0"/>
              <a:t>NW</a:t>
            </a:r>
            <a:r>
              <a:rPr lang="en-IE" sz="3600" b="1" dirty="0" smtClean="0"/>
              <a:t> Atlantic Ocean Observation, Prediction, Forecasting -</a:t>
            </a:r>
            <a:r>
              <a:rPr lang="en-IE" sz="3600" dirty="0" smtClean="0"/>
              <a:t> </a:t>
            </a:r>
            <a:r>
              <a:rPr lang="en-US" sz="3600" i="1" dirty="0" smtClean="0">
                <a:solidFill>
                  <a:srgbClr val="C00000"/>
                </a:solidFill>
              </a:rPr>
              <a:t>What is the current state of ocean observation – what are the critical gaps?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Current state</a:t>
            </a:r>
            <a:r>
              <a:rPr lang="en-US" dirty="0" smtClean="0"/>
              <a:t>: Atlantic Zone Monitoring Program; Environment Canada buoy program; </a:t>
            </a:r>
            <a:r>
              <a:rPr lang="en-US" dirty="0" smtClean="0"/>
              <a:t>CHS tide gauges; Radarsat2</a:t>
            </a:r>
            <a:r>
              <a:rPr lang="en-US" dirty="0" smtClean="0"/>
              <a:t>; HMCS Trinity; Argo </a:t>
            </a:r>
            <a:r>
              <a:rPr lang="en-US" dirty="0" smtClean="0"/>
              <a:t>floats (100/3500); </a:t>
            </a:r>
            <a:r>
              <a:rPr lang="en-US" dirty="0" smtClean="0"/>
              <a:t>Ocean Tracking Network; International Ice Patrol / PAL; NOAA volunteer observing ships; </a:t>
            </a:r>
            <a:r>
              <a:rPr lang="en-US" dirty="0" err="1" smtClean="0"/>
              <a:t>SmartBay</a:t>
            </a:r>
            <a:r>
              <a:rPr lang="en-US" dirty="0" smtClean="0"/>
              <a:t> / </a:t>
            </a:r>
            <a:r>
              <a:rPr lang="en-US" dirty="0" err="1" smtClean="0"/>
              <a:t>SmartAtlantic</a:t>
            </a:r>
            <a:r>
              <a:rPr lang="en-US" dirty="0" smtClean="0"/>
              <a:t> Alliance</a:t>
            </a:r>
          </a:p>
          <a:p>
            <a:endParaRPr lang="en-US" sz="1800" dirty="0" smtClean="0"/>
          </a:p>
          <a:p>
            <a:r>
              <a:rPr lang="en-US" u="sng" dirty="0" smtClean="0"/>
              <a:t>Critical gaps</a:t>
            </a:r>
            <a:r>
              <a:rPr lang="en-US" dirty="0" smtClean="0"/>
              <a:t>: Baffin Bay / Labrador Shelf; shallow coastal / deep ocean; icebergs (size, shape and movements); water column (temperature, salinity, current strength and direction); lack of coordination / sporadic </a:t>
            </a:r>
            <a:r>
              <a:rPr lang="en-US" dirty="0" smtClean="0"/>
              <a:t>efforts; science/industry ‘divide’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0720" y="6482080"/>
            <a:ext cx="653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Randy Gillespie, M.Sc., </a:t>
            </a:r>
            <a:r>
              <a:rPr lang="en-US" dirty="0" err="1" smtClean="0"/>
              <a:t>P.Geo</a:t>
            </a:r>
            <a:r>
              <a:rPr lang="en-US" dirty="0" smtClean="0"/>
              <a:t>., Centre for Applied Ocean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184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en-IE" sz="3600" b="1" dirty="0" smtClean="0"/>
              <a:t>S4: 	</a:t>
            </a:r>
            <a:r>
              <a:rPr lang="en-IE" sz="3600" b="1" u="sng" dirty="0" smtClean="0"/>
              <a:t>NW</a:t>
            </a:r>
            <a:r>
              <a:rPr lang="en-IE" sz="3600" b="1" dirty="0" smtClean="0"/>
              <a:t> Atlantic Ocean Observation, Prediction, Forecasting - </a:t>
            </a:r>
            <a:r>
              <a:rPr lang="en-US" sz="3600" i="1" dirty="0">
                <a:solidFill>
                  <a:srgbClr val="C00000"/>
                </a:solidFill>
              </a:rPr>
              <a:t>What </a:t>
            </a:r>
            <a:r>
              <a:rPr lang="en-US" sz="3600" i="1" dirty="0" smtClean="0">
                <a:solidFill>
                  <a:srgbClr val="C00000"/>
                </a:solidFill>
              </a:rPr>
              <a:t>do </a:t>
            </a:r>
            <a:r>
              <a:rPr lang="en-US" sz="3600" i="1" u="sng" dirty="0" smtClean="0">
                <a:solidFill>
                  <a:srgbClr val="C00000"/>
                </a:solidFill>
              </a:rPr>
              <a:t>mariners</a:t>
            </a:r>
            <a:r>
              <a:rPr lang="en-US" sz="3600" i="1" dirty="0" smtClean="0">
                <a:solidFill>
                  <a:srgbClr val="C00000"/>
                </a:solidFill>
              </a:rPr>
              <a:t> and </a:t>
            </a:r>
            <a:r>
              <a:rPr lang="en-US" sz="3600" i="1" dirty="0">
                <a:solidFill>
                  <a:srgbClr val="C00000"/>
                </a:solidFill>
              </a:rPr>
              <a:t>modelers </a:t>
            </a:r>
            <a:r>
              <a:rPr lang="en-US" sz="3600" i="1" dirty="0" smtClean="0">
                <a:solidFill>
                  <a:srgbClr val="C00000"/>
                </a:solidFill>
              </a:rPr>
              <a:t>need</a:t>
            </a:r>
            <a:r>
              <a:rPr lang="en-IE" sz="3600" i="1" dirty="0" smtClean="0">
                <a:solidFill>
                  <a:srgbClr val="C00000"/>
                </a:solidFill>
              </a:rPr>
              <a:t> </a:t>
            </a:r>
            <a:r>
              <a:rPr lang="en-US" sz="3600" i="1" dirty="0">
                <a:solidFill>
                  <a:srgbClr val="C00000"/>
                </a:solidFill>
              </a:rPr>
              <a:t>from seabed </a:t>
            </a:r>
            <a:r>
              <a:rPr lang="en-US" sz="3600" i="1" dirty="0" smtClean="0">
                <a:solidFill>
                  <a:srgbClr val="C00000"/>
                </a:solidFill>
              </a:rPr>
              <a:t>mapping?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79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Water depth</a:t>
            </a:r>
          </a:p>
          <a:p>
            <a:r>
              <a:rPr lang="en-US" sz="3600" dirty="0" smtClean="0"/>
              <a:t>Seabed ‘type’ (mud, sand, gravel, rock, etc.) and morphology (ripples, sand waves</a:t>
            </a:r>
            <a:r>
              <a:rPr lang="en-US" sz="3600" dirty="0" smtClean="0"/>
              <a:t>, iceberg scour, </a:t>
            </a:r>
            <a:r>
              <a:rPr lang="en-US" sz="3600" dirty="0" smtClean="0"/>
              <a:t>etc.)</a:t>
            </a:r>
          </a:p>
          <a:p>
            <a:r>
              <a:rPr lang="en-US" sz="3600" dirty="0" smtClean="0"/>
              <a:t>Engineering (geotechnical) properties (‘hard pan’, shallow gas, etc.)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6880" y="5420655"/>
            <a:ext cx="2741930" cy="134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0720" y="6482080"/>
            <a:ext cx="653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Randy Gillespie, M.Sc., </a:t>
            </a:r>
            <a:r>
              <a:rPr lang="en-US" dirty="0" err="1" smtClean="0"/>
              <a:t>P.Geo</a:t>
            </a:r>
            <a:r>
              <a:rPr lang="en-US" dirty="0" smtClean="0"/>
              <a:t>., Centre for Applied Ocean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189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0160" y="5834393"/>
            <a:ext cx="1898650" cy="931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4965"/>
            <a:ext cx="10515600" cy="13255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IE" sz="3600" b="1" dirty="0" smtClean="0"/>
              <a:t>S4: 	</a:t>
            </a:r>
            <a:r>
              <a:rPr lang="en-IE" sz="3600" b="1" u="sng" dirty="0" smtClean="0"/>
              <a:t>NW</a:t>
            </a:r>
            <a:r>
              <a:rPr lang="en-IE" sz="3600" b="1" dirty="0" smtClean="0"/>
              <a:t> Atlantic Ocean Observation, Prediction, Forecasting - </a:t>
            </a:r>
            <a:r>
              <a:rPr lang="en-IE" sz="3600" i="1" dirty="0" smtClean="0">
                <a:solidFill>
                  <a:srgbClr val="C00000"/>
                </a:solidFill>
              </a:rPr>
              <a:t>How can the needs be addressed? 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764665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Volunteer observing ships (vessels of opportunity doing ocean observation (VOODOO)) – fishing fleet in particular</a:t>
            </a:r>
          </a:p>
          <a:p>
            <a:r>
              <a:rPr lang="en-US" sz="3600" dirty="0" smtClean="0"/>
              <a:t>New tools / techniques </a:t>
            </a:r>
            <a:r>
              <a:rPr lang="en-US" sz="3600" dirty="0" smtClean="0"/>
              <a:t>(shallow water mapping; iceberg measurement; geophysical </a:t>
            </a:r>
            <a:r>
              <a:rPr lang="en-US" sz="3600" dirty="0" smtClean="0"/>
              <a:t>– geotechnical correlation; broad scale water column monitoring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Get with the program – “Collect data once; maintain closest to source; use many times” (GSDI/GEOSS)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680720" y="6482080"/>
            <a:ext cx="653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Randy Gillespie, M.Sc., </a:t>
            </a:r>
            <a:r>
              <a:rPr lang="en-US" dirty="0" err="1" smtClean="0"/>
              <a:t>P.Geo</a:t>
            </a:r>
            <a:r>
              <a:rPr lang="en-US" dirty="0" smtClean="0"/>
              <a:t>., Centre for Applied Ocean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480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265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S4:  NW Atlantic Ocean Observation, Prediction, Forecasting - What is the current state of ocean observation – what are the critical gaps?</vt:lpstr>
      <vt:lpstr>S4:  NW Atlantic Ocean Observation, Prediction, Forecasting - What do mariners and modelers need from seabed mapping?</vt:lpstr>
      <vt:lpstr>S4:  NW Atlantic Ocean Observation, Prediction, Forecasting - How can the needs be addressed?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Randy Gillespie</dc:creator>
  <cp:lastModifiedBy>Randy Gillespie</cp:lastModifiedBy>
  <cp:revision>14</cp:revision>
  <dcterms:created xsi:type="dcterms:W3CDTF">2014-11-30T12:09:55Z</dcterms:created>
  <dcterms:modified xsi:type="dcterms:W3CDTF">2014-11-30T16:53:39Z</dcterms:modified>
</cp:coreProperties>
</file>