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586" r:id="rId2"/>
    <p:sldId id="321" r:id="rId3"/>
    <p:sldId id="553" r:id="rId4"/>
  </p:sldIdLst>
  <p:sldSz cx="9144000" cy="6858000" type="screen4x3"/>
  <p:notesSz cx="7053263" cy="93567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accent2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accent2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accent2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accent2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FF66"/>
    <a:srgbClr val="FFFF00"/>
    <a:srgbClr val="0033CC"/>
    <a:srgbClr val="008000"/>
    <a:srgbClr val="009900"/>
    <a:srgbClr val="00CC00"/>
    <a:srgbClr val="FF0000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73" autoAdjust="0"/>
    <p:restoredTop sz="91930" autoAdjust="0"/>
  </p:normalViewPr>
  <p:slideViewPr>
    <p:cSldViewPr snapToGrid="0" showGuides="1">
      <p:cViewPr>
        <p:scale>
          <a:sx n="68" d="100"/>
          <a:sy n="68" d="100"/>
        </p:scale>
        <p:origin x="-1128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66" d="100"/>
          <a:sy n="66" d="100"/>
        </p:scale>
        <p:origin x="-2256" y="-396"/>
      </p:cViewPr>
      <p:guideLst>
        <p:guide orient="horz" pos="2947"/>
        <p:guide pos="222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601" cy="46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3" tIns="46672" rIns="93343" bIns="46672" numCol="1" anchor="t" anchorCtr="0" compatLnSpc="1">
            <a:prstTxWarp prst="textNoShape">
              <a:avLst/>
            </a:prstTxWarp>
          </a:bodyPr>
          <a:lstStyle>
            <a:lvl1pPr defTabSz="935502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8667" y="0"/>
            <a:ext cx="3054600" cy="46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3" tIns="46672" rIns="93343" bIns="46672" numCol="1" anchor="t" anchorCtr="0" compatLnSpc="1">
            <a:prstTxWarp prst="textNoShape">
              <a:avLst/>
            </a:prstTxWarp>
          </a:bodyPr>
          <a:lstStyle>
            <a:lvl1pPr algn="r" defTabSz="935502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89532"/>
            <a:ext cx="3054601" cy="46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3" tIns="46672" rIns="93343" bIns="46672" numCol="1" anchor="b" anchorCtr="0" compatLnSpc="1">
            <a:prstTxWarp prst="textNoShape">
              <a:avLst/>
            </a:prstTxWarp>
          </a:bodyPr>
          <a:lstStyle>
            <a:lvl1pPr defTabSz="935502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8667" y="8889532"/>
            <a:ext cx="3054600" cy="46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3" tIns="46672" rIns="93343" bIns="46672" numCol="1" anchor="b" anchorCtr="0" compatLnSpc="1">
            <a:prstTxWarp prst="textNoShape">
              <a:avLst/>
            </a:prstTxWarp>
          </a:bodyPr>
          <a:lstStyle>
            <a:lvl1pPr algn="r" defTabSz="934034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267F4AAD-4B88-4EE8-90CC-5ADBEAE66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9053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601" cy="46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3" tIns="46672" rIns="93343" bIns="46672" numCol="1" anchor="t" anchorCtr="0" compatLnSpc="1">
            <a:prstTxWarp prst="textNoShape">
              <a:avLst/>
            </a:prstTxWarp>
          </a:bodyPr>
          <a:lstStyle>
            <a:lvl1pPr defTabSz="935502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8667" y="0"/>
            <a:ext cx="3054600" cy="46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3" tIns="46672" rIns="93343" bIns="46672" numCol="1" anchor="t" anchorCtr="0" compatLnSpc="1">
            <a:prstTxWarp prst="textNoShape">
              <a:avLst/>
            </a:prstTxWarp>
          </a:bodyPr>
          <a:lstStyle>
            <a:lvl1pPr algn="r" defTabSz="935502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1675"/>
            <a:ext cx="4679950" cy="3509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465" y="4444764"/>
            <a:ext cx="5168339" cy="421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3" tIns="46672" rIns="93343" bIns="46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89532"/>
            <a:ext cx="3054601" cy="46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3" tIns="46672" rIns="93343" bIns="46672" numCol="1" anchor="b" anchorCtr="0" compatLnSpc="1">
            <a:prstTxWarp prst="textNoShape">
              <a:avLst/>
            </a:prstTxWarp>
          </a:bodyPr>
          <a:lstStyle>
            <a:lvl1pPr defTabSz="935502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8667" y="8889532"/>
            <a:ext cx="3054600" cy="46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3" tIns="46672" rIns="93343" bIns="46672" numCol="1" anchor="b" anchorCtr="0" compatLnSpc="1">
            <a:prstTxWarp prst="textNoShape">
              <a:avLst/>
            </a:prstTxWarp>
          </a:bodyPr>
          <a:lstStyle>
            <a:lvl1pPr algn="r" defTabSz="934034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AEF29D3A-57C0-406B-A53F-924F35F13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4627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5CFACE-41BC-4246-9C8E-D690CFE551C7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1675"/>
            <a:ext cx="4678362" cy="350837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003BEF-C9A4-4C1B-A0A0-D78C339DE9FC}" type="slidenum">
              <a:rPr lang="en-US" smtClean="0"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- PREDECISIONAL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263A0-B00F-4298-9878-C7E0B6D78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- PREDECISIONAL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151BF-F20D-47D3-A911-C33BAEAA7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- PREDECISIONAL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BD1E0-5402-4A82-B9A6-C8776FF9D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- PREDECISIONAL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933D5-9E9C-4EC8-9F24-D02016D71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52400"/>
            <a:ext cx="6172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- PREDECISIONAL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A4771-BDFB-4D00-9A95-A087C1DAC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52400"/>
            <a:ext cx="6172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- PREDECISIONAL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65BBA-E6B2-48B2-BED4-B200B5CA7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- PREDECISIONAL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84D4F-10AF-47DD-9059-CD44CFD71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- PREDECISIONAL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7AE87-27F5-4FCB-895B-53568EBA0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- PREDECISIONAL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85FAA-970A-420B-AA0F-A7290BB13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- PREDECISIONAL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A8B3A-5306-4E9B-8D17-1B3CE346A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- PREDECISIONAL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3C7A7-2E21-483D-B0D1-327102403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- PREDECISIONAL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F72C3-8CAF-49D9-B754-8F0387FC7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- PREDECISIONAL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F4960-AAEB-4121-8E95-BB1B223D5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- PREDECISIONAL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D6FB0-DC59-4E48-B124-F3CF636F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85900" y="0"/>
            <a:ext cx="617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6425" y="1508125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0200" y="6413500"/>
            <a:ext cx="65913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OAR Priority 1 Ocean In-Situ Observing Requirements  29NOV2012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084E82D2-EAEB-4E49-BD43-E4257FBFD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296863" y="1260475"/>
            <a:ext cx="8686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endParaRPr lang="en-US">
              <a:ea typeface="+mn-ea"/>
              <a:cs typeface="Times New Roman" pitchFamily="18" charset="0"/>
            </a:endParaRPr>
          </a:p>
        </p:txBody>
      </p:sp>
      <p:pic>
        <p:nvPicPr>
          <p:cNvPr id="5127" name="Picture 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6838" y="93663"/>
            <a:ext cx="930275" cy="881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128" name="Picture 12" descr="doc_log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67840" y="99617"/>
            <a:ext cx="889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+mj-lt"/>
          <a:ea typeface="ＭＳ Ｐゴシック" pitchFamily="1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Arial" pitchFamily="34" charset="0"/>
          <a:ea typeface="ＭＳ Ｐゴシック" pitchFamily="1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Arial" pitchFamily="34" charset="0"/>
          <a:ea typeface="ＭＳ Ｐゴシック" pitchFamily="1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Arial" pitchFamily="34" charset="0"/>
          <a:ea typeface="ＭＳ Ｐゴシック" pitchFamily="1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Arial" pitchFamily="34" charset="0"/>
          <a:ea typeface="ＭＳ Ｐゴシック" pitchFamily="1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ＭＳ Ｐゴシック" pitchFamily="1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  <a:ea typeface="ＭＳ Ｐゴシック" pitchFamily="1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  <a:ea typeface="ＭＳ Ｐゴシック" pitchFamily="1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ＭＳ Ｐゴシック" pitchFamily="1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ＭＳ Ｐゴシック" pitchFamily="1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4479925" y="5791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765175" y="188829"/>
            <a:ext cx="7429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Aligning Mapping and Ocean </a:t>
            </a:r>
            <a:r>
              <a:rPr lang="en-US" dirty="0" smtClean="0">
                <a:solidFill>
                  <a:schemeClr val="tx1"/>
                </a:solidFill>
              </a:rPr>
              <a:t>Observations: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Status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6151" name="Straight Arrow Connector 14"/>
          <p:cNvCxnSpPr>
            <a:cxnSpLocks noChangeShapeType="1"/>
          </p:cNvCxnSpPr>
          <p:nvPr/>
        </p:nvCxnSpPr>
        <p:spPr bwMode="auto">
          <a:xfrm flipV="1">
            <a:off x="609600" y="5715000"/>
            <a:ext cx="1752600" cy="381000"/>
          </a:xfrm>
          <a:prstGeom prst="straightConnector1">
            <a:avLst/>
          </a:prstGeom>
          <a:noFill/>
          <a:ln w="9525">
            <a:noFill/>
            <a:round/>
            <a:headEnd/>
            <a:tailEnd type="arrow" w="med" len="med"/>
          </a:ln>
        </p:spPr>
      </p:cxnSp>
      <p:sp>
        <p:nvSpPr>
          <p:cNvPr id="8" name="TextBox 7"/>
          <p:cNvSpPr txBox="1"/>
          <p:nvPr/>
        </p:nvSpPr>
        <p:spPr>
          <a:xfrm>
            <a:off x="286716" y="1496596"/>
            <a:ext cx="61422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Science </a:t>
            </a:r>
            <a:r>
              <a:rPr lang="en-US" sz="2000" dirty="0">
                <a:solidFill>
                  <a:schemeClr val="tx1"/>
                </a:solidFill>
              </a:rPr>
              <a:t>alignments not widely appreciated in </a:t>
            </a:r>
            <a:r>
              <a:rPr lang="en-US" sz="2000" dirty="0" err="1">
                <a:solidFill>
                  <a:schemeClr val="tx1"/>
                </a:solidFill>
              </a:rPr>
              <a:t>obs</a:t>
            </a:r>
            <a:r>
              <a:rPr lang="en-US" sz="2000" dirty="0">
                <a:solidFill>
                  <a:schemeClr val="tx1"/>
                </a:solidFill>
              </a:rPr>
              <a:t>, modeling and mapping communities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Topo roughness -&gt; mixing -&gt; heat transport -&gt; climate (Jayne et al </a:t>
            </a:r>
            <a:r>
              <a:rPr lang="en-US" sz="2000" dirty="0" smtClean="0">
                <a:solidFill>
                  <a:schemeClr val="tx1"/>
                </a:solidFill>
              </a:rPr>
              <a:t>2004)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Ocean climate -&gt; ecosystem change -&gt; </a:t>
            </a:r>
            <a:r>
              <a:rPr lang="en-US" sz="2000" dirty="0" smtClean="0">
                <a:solidFill>
                  <a:schemeClr val="tx1"/>
                </a:solidFill>
              </a:rPr>
              <a:t>biogeography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Barriers to utilization of new bathymetry in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Global models not high enough resolution to ingest new bathy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Modelers </a:t>
            </a:r>
            <a:r>
              <a:rPr lang="en-US" sz="2000" dirty="0" smtClean="0">
                <a:solidFill>
                  <a:schemeClr val="tx1"/>
                </a:solidFill>
              </a:rPr>
              <a:t>may need </a:t>
            </a:r>
            <a:r>
              <a:rPr lang="en-US" sz="2000" dirty="0">
                <a:solidFill>
                  <a:schemeClr val="tx1"/>
                </a:solidFill>
              </a:rPr>
              <a:t>a single file with statistical properties</a:t>
            </a:r>
          </a:p>
          <a:p>
            <a:r>
              <a:rPr lang="en-US" sz="2000" dirty="0">
                <a:solidFill>
                  <a:schemeClr val="tx1"/>
                </a:solidFill>
              </a:rPr>
              <a:t>Ship time not well coordinated across North Atlantic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Most </a:t>
            </a:r>
            <a:r>
              <a:rPr lang="en-US" sz="2000" dirty="0" smtClean="0">
                <a:solidFill>
                  <a:schemeClr val="tx1"/>
                </a:solidFill>
              </a:rPr>
              <a:t>mapping </a:t>
            </a:r>
            <a:r>
              <a:rPr lang="en-US" sz="2000" dirty="0">
                <a:solidFill>
                  <a:schemeClr val="tx1"/>
                </a:solidFill>
              </a:rPr>
              <a:t>inside national EEZ or ECS claims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Obs</a:t>
            </a:r>
            <a:r>
              <a:rPr lang="en-US" sz="2000" dirty="0">
                <a:solidFill>
                  <a:schemeClr val="tx1"/>
                </a:solidFill>
              </a:rPr>
              <a:t> coordination from PI </a:t>
            </a:r>
            <a:r>
              <a:rPr lang="en-US" sz="2000" dirty="0" smtClean="0">
                <a:solidFill>
                  <a:schemeClr val="tx1"/>
                </a:solidFill>
              </a:rPr>
              <a:t>access </a:t>
            </a:r>
            <a:r>
              <a:rPr lang="en-US" sz="2000" dirty="0">
                <a:solidFill>
                  <a:schemeClr val="tx1"/>
                </a:solidFill>
              </a:rPr>
              <a:t>to ships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243263" y="2994526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78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6345" y="1552591"/>
            <a:ext cx="2641631" cy="23563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35707" y="5652700"/>
            <a:ext cx="1732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tx1"/>
                </a:solidFill>
              </a:rPr>
              <a:t>Timko</a:t>
            </a:r>
            <a:r>
              <a:rPr lang="en-US" sz="1200" dirty="0">
                <a:solidFill>
                  <a:schemeClr val="tx1"/>
                </a:solidFill>
              </a:rPr>
              <a:t> et al in progress</a:t>
            </a:r>
            <a:endParaRPr lang="en-US" sz="1200" dirty="0"/>
          </a:p>
        </p:txBody>
      </p:sp>
      <p:pic>
        <p:nvPicPr>
          <p:cNvPr id="2785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803" y="3381386"/>
            <a:ext cx="2143125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119721" y="6260123"/>
            <a:ext cx="8911738" cy="54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accent2"/>
                </a:solidFill>
                <a:latin typeface="+mn-lt"/>
                <a:ea typeface="ＭＳ Ｐゴシック" pitchFamily="1" charset="-128"/>
                <a:cs typeface="ＭＳ Ｐゴシック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accent2"/>
                </a:solidFill>
                <a:latin typeface="+mn-lt"/>
                <a:ea typeface="ＭＳ Ｐゴシック" pitchFamily="1" charset="-128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+mn-lt"/>
                <a:ea typeface="ＭＳ Ｐゴシック" pitchFamily="1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ＭＳ Ｐゴシック" pitchFamily="1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1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400" kern="0" dirty="0" smtClean="0">
                <a:solidFill>
                  <a:schemeClr val="tx1"/>
                </a:solidFill>
                <a:ea typeface="ＭＳ Ｐゴシック"/>
              </a:rPr>
              <a:t>LCDR Richard E. Hester Jr., NOAA,  Research Platform Manager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400" kern="0" dirty="0" smtClean="0">
                <a:solidFill>
                  <a:schemeClr val="tx1"/>
                </a:solidFill>
              </a:rPr>
              <a:t>Galway Statement Implementation – Atlantic Seabed Mapping		 Dublin    </a:t>
            </a:r>
            <a:r>
              <a:rPr lang="en-US" sz="1400" kern="0" dirty="0" smtClean="0">
                <a:solidFill>
                  <a:schemeClr val="tx1"/>
                </a:solidFill>
                <a:ea typeface="ＭＳ Ｐゴシック"/>
              </a:rPr>
              <a:t>December 02, 2014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Grp="1" noChangeArrowheads="1"/>
          </p:cNvSpPr>
          <p:nvPr>
            <p:ph idx="1"/>
          </p:nvPr>
        </p:nvSpPr>
        <p:spPr>
          <a:xfrm>
            <a:off x="222531" y="1504503"/>
            <a:ext cx="5925051" cy="464308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Raising awareness and valuation of linkages between mapping and ocean </a:t>
            </a:r>
            <a:r>
              <a:rPr lang="en-US" sz="2000" dirty="0" err="1">
                <a:solidFill>
                  <a:schemeClr val="tx1"/>
                </a:solidFill>
              </a:rPr>
              <a:t>obs</a:t>
            </a:r>
            <a:r>
              <a:rPr lang="en-US" sz="2000" dirty="0">
                <a:solidFill>
                  <a:schemeClr val="tx1"/>
                </a:solidFill>
              </a:rPr>
              <a:t> communities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Relative </a:t>
            </a:r>
            <a:r>
              <a:rPr lang="en-US" sz="2000" dirty="0" smtClean="0">
                <a:solidFill>
                  <a:schemeClr val="tx1"/>
                </a:solidFill>
              </a:rPr>
              <a:t>impact </a:t>
            </a:r>
            <a:r>
              <a:rPr lang="en-US" sz="2000" dirty="0">
                <a:solidFill>
                  <a:schemeClr val="tx1"/>
                </a:solidFill>
              </a:rPr>
              <a:t>roughness vs model resolution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Clarify </a:t>
            </a:r>
            <a:r>
              <a:rPr lang="en-US" sz="2000" dirty="0">
                <a:solidFill>
                  <a:schemeClr val="tx1"/>
                </a:solidFill>
              </a:rPr>
              <a:t>genetic connectivity via biogeography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Utility of global or large regional bathymetric products for ocean modeling</a:t>
            </a:r>
          </a:p>
          <a:p>
            <a:r>
              <a:rPr lang="en-US" sz="2000" dirty="0">
                <a:solidFill>
                  <a:schemeClr val="tx1"/>
                </a:solidFill>
              </a:rPr>
              <a:t>single data </a:t>
            </a:r>
            <a:r>
              <a:rPr lang="en-US" sz="2000" dirty="0" smtClean="0">
                <a:solidFill>
                  <a:schemeClr val="tx1"/>
                </a:solidFill>
              </a:rPr>
              <a:t>file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statistical </a:t>
            </a:r>
            <a:r>
              <a:rPr lang="en-US" sz="2000" dirty="0">
                <a:solidFill>
                  <a:schemeClr val="tx1"/>
                </a:solidFill>
              </a:rPr>
              <a:t>extrapolations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Limited number of ships capable and available</a:t>
            </a:r>
          </a:p>
          <a:p>
            <a:r>
              <a:rPr lang="en-US" sz="2000" dirty="0">
                <a:solidFill>
                  <a:schemeClr val="tx1"/>
                </a:solidFill>
              </a:rPr>
              <a:t>US: Ron Brown (</a:t>
            </a:r>
            <a:r>
              <a:rPr lang="en-US" sz="2000" dirty="0" smtClean="0">
                <a:solidFill>
                  <a:schemeClr val="tx1"/>
                </a:solidFill>
              </a:rPr>
              <a:t>FY17-18+), </a:t>
            </a:r>
            <a:r>
              <a:rPr lang="en-US" sz="2000" dirty="0" err="1">
                <a:solidFill>
                  <a:schemeClr val="tx1"/>
                </a:solidFill>
              </a:rPr>
              <a:t>Okeanos</a:t>
            </a:r>
            <a:r>
              <a:rPr lang="en-US" sz="2000" dirty="0">
                <a:solidFill>
                  <a:schemeClr val="tx1"/>
                </a:solidFill>
              </a:rPr>
              <a:t> Explorer (</a:t>
            </a:r>
            <a:r>
              <a:rPr lang="en-US" sz="2000" dirty="0" smtClean="0">
                <a:solidFill>
                  <a:schemeClr val="tx1"/>
                </a:solidFill>
              </a:rPr>
              <a:t>FY17-18+), </a:t>
            </a:r>
            <a:r>
              <a:rPr lang="en-US" sz="2000" dirty="0">
                <a:solidFill>
                  <a:schemeClr val="tx1"/>
                </a:solidFill>
              </a:rPr>
              <a:t>Atlantis, Armstrong, </a:t>
            </a:r>
            <a:r>
              <a:rPr lang="en-US" sz="2000" dirty="0" err="1">
                <a:solidFill>
                  <a:schemeClr val="tx1"/>
                </a:solidFill>
              </a:rPr>
              <a:t>Langseth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Unclear if </a:t>
            </a:r>
            <a:r>
              <a:rPr lang="en-US" sz="2000" dirty="0">
                <a:solidFill>
                  <a:schemeClr val="tx1"/>
                </a:solidFill>
              </a:rPr>
              <a:t>policy constraints for some </a:t>
            </a:r>
            <a:r>
              <a:rPr lang="en-US" sz="2000" dirty="0" smtClean="0">
                <a:solidFill>
                  <a:schemeClr val="tx1"/>
                </a:solidFill>
              </a:rPr>
              <a:t>platforms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65175" y="188829"/>
            <a:ext cx="7429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Aligning Mapping and Ocean </a:t>
            </a:r>
            <a:r>
              <a:rPr lang="en-US" dirty="0" smtClean="0">
                <a:solidFill>
                  <a:schemeClr val="tx1"/>
                </a:solidFill>
              </a:rPr>
              <a:t>Observations: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Key Issues</a:t>
            </a:r>
          </a:p>
        </p:txBody>
      </p:sp>
      <p:pic>
        <p:nvPicPr>
          <p:cNvPr id="11" name="Picture 5" descr="C:\Users\richard.e.hester\Desktop\Ron Brown in Madei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0631" y="2348284"/>
            <a:ext cx="1976413" cy="148145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richard.e.hester\Desktop\Armstrong-launch_3278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9940" y="1407566"/>
            <a:ext cx="1672387" cy="940718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richard.e.hester\Desktop\Langset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2517" y="4213668"/>
            <a:ext cx="2791349" cy="1862353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richard.e.hester\Desktop\aEX 20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6134" y="3660921"/>
            <a:ext cx="1965325" cy="1105495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richard.e.hester\Desktop\Atlantis bo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8837" y="1575581"/>
            <a:ext cx="1361611" cy="1230401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119721" y="6260123"/>
            <a:ext cx="8911738" cy="54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accent2"/>
                </a:solidFill>
                <a:latin typeface="+mn-lt"/>
                <a:ea typeface="ＭＳ Ｐゴシック" pitchFamily="1" charset="-128"/>
                <a:cs typeface="ＭＳ Ｐゴシック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accent2"/>
                </a:solidFill>
                <a:latin typeface="+mn-lt"/>
                <a:ea typeface="ＭＳ Ｐゴシック" pitchFamily="1" charset="-128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+mn-lt"/>
                <a:ea typeface="ＭＳ Ｐゴシック" pitchFamily="1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ＭＳ Ｐゴシック" pitchFamily="1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1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400" kern="0" dirty="0" smtClean="0">
                <a:solidFill>
                  <a:schemeClr val="tx1"/>
                </a:solidFill>
                <a:ea typeface="ＭＳ Ｐゴシック"/>
              </a:rPr>
              <a:t>LCDR Richard E. Hester Jr., NOAA,  Research Platform Manager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400" kern="0" dirty="0" smtClean="0">
                <a:solidFill>
                  <a:schemeClr val="tx1"/>
                </a:solidFill>
              </a:rPr>
              <a:t>Galway Statement Implementation – Atlantic Seabed Mapping		 Dublin    </a:t>
            </a:r>
            <a:r>
              <a:rPr lang="en-US" sz="1400" kern="0" dirty="0" smtClean="0">
                <a:solidFill>
                  <a:schemeClr val="tx1"/>
                </a:solidFill>
                <a:ea typeface="ＭＳ Ｐゴシック"/>
              </a:rPr>
              <a:t>December 02,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>
          <a:xfrm>
            <a:off x="192206" y="1346434"/>
            <a:ext cx="6433676" cy="4618265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O</a:t>
            </a:r>
            <a:r>
              <a:rPr lang="en-US" sz="2000" dirty="0" smtClean="0">
                <a:solidFill>
                  <a:schemeClr val="tx1"/>
                </a:solidFill>
              </a:rPr>
              <a:t>ngoing communications on the priority of </a:t>
            </a:r>
            <a:r>
              <a:rPr lang="en-US" sz="2000" dirty="0">
                <a:solidFill>
                  <a:schemeClr val="tx1"/>
                </a:solidFill>
              </a:rPr>
              <a:t>model </a:t>
            </a:r>
            <a:r>
              <a:rPr lang="en-US" sz="2000" dirty="0" smtClean="0">
                <a:solidFill>
                  <a:schemeClr val="tx1"/>
                </a:solidFill>
              </a:rPr>
              <a:t>dissipation </a:t>
            </a:r>
            <a:r>
              <a:rPr lang="en-US" sz="2000" dirty="0">
                <a:solidFill>
                  <a:schemeClr val="tx1"/>
                </a:solidFill>
              </a:rPr>
              <a:t>and </a:t>
            </a:r>
            <a:r>
              <a:rPr lang="en-US" sz="2000" dirty="0" smtClean="0">
                <a:solidFill>
                  <a:schemeClr val="tx1"/>
                </a:solidFill>
              </a:rPr>
              <a:t>topographic </a:t>
            </a:r>
            <a:r>
              <a:rPr lang="en-US" sz="2000" dirty="0">
                <a:solidFill>
                  <a:schemeClr val="tx1"/>
                </a:solidFill>
              </a:rPr>
              <a:t>roughness. 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Investigate </a:t>
            </a:r>
            <a:r>
              <a:rPr lang="en-US" sz="2000" dirty="0">
                <a:solidFill>
                  <a:schemeClr val="tx1"/>
                </a:solidFill>
              </a:rPr>
              <a:t>incentives, standards, open data </a:t>
            </a:r>
            <a:r>
              <a:rPr lang="en-US" sz="2000" dirty="0" smtClean="0">
                <a:solidFill>
                  <a:schemeClr val="tx1"/>
                </a:solidFill>
              </a:rPr>
              <a:t>exchange to yield intermediate </a:t>
            </a:r>
            <a:r>
              <a:rPr lang="en-US" sz="2000" dirty="0">
                <a:solidFill>
                  <a:schemeClr val="tx1"/>
                </a:solidFill>
              </a:rPr>
              <a:t>bathymetric </a:t>
            </a:r>
            <a:r>
              <a:rPr lang="en-US" sz="2000" dirty="0" smtClean="0">
                <a:solidFill>
                  <a:schemeClr val="tx1"/>
                </a:solidFill>
              </a:rPr>
              <a:t>product for modelers.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Ships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smtClean="0">
                <a:solidFill>
                  <a:schemeClr val="tx1"/>
                </a:solidFill>
              </a:rPr>
              <a:t>1) PI’s &amp; managers </a:t>
            </a:r>
            <a:r>
              <a:rPr lang="en-US" sz="2000" dirty="0">
                <a:solidFill>
                  <a:schemeClr val="tx1"/>
                </a:solidFill>
              </a:rPr>
              <a:t>prioritize projects that jointly accomplish mapping, </a:t>
            </a:r>
            <a:r>
              <a:rPr lang="en-US" sz="2000" dirty="0" err="1">
                <a:solidFill>
                  <a:schemeClr val="tx1"/>
                </a:solidFill>
              </a:rPr>
              <a:t>obs</a:t>
            </a:r>
            <a:r>
              <a:rPr lang="en-US" sz="2000" dirty="0">
                <a:solidFill>
                  <a:schemeClr val="tx1"/>
                </a:solidFill>
              </a:rPr>
              <a:t>, modeling </a:t>
            </a:r>
            <a:r>
              <a:rPr lang="en-US" sz="2000" dirty="0" smtClean="0">
                <a:solidFill>
                  <a:schemeClr val="tx1"/>
                </a:solidFill>
              </a:rPr>
              <a:t>objectives, 2) Regular </a:t>
            </a:r>
            <a:r>
              <a:rPr lang="en-US" sz="2000" dirty="0">
                <a:solidFill>
                  <a:schemeClr val="tx1"/>
                </a:solidFill>
              </a:rPr>
              <a:t>interaction of ship </a:t>
            </a:r>
            <a:r>
              <a:rPr lang="en-US" sz="2000" dirty="0" smtClean="0">
                <a:solidFill>
                  <a:schemeClr val="tx1"/>
                </a:solidFill>
              </a:rPr>
              <a:t>schedulers, 3) Policy development, </a:t>
            </a:r>
            <a:r>
              <a:rPr lang="en-US" sz="2000" dirty="0">
                <a:solidFill>
                  <a:schemeClr val="tx1"/>
                </a:solidFill>
              </a:rPr>
              <a:t>international </a:t>
            </a:r>
            <a:r>
              <a:rPr lang="en-US" sz="2000" dirty="0" smtClean="0">
                <a:solidFill>
                  <a:schemeClr val="tx1"/>
                </a:solidFill>
              </a:rPr>
              <a:t>exchanges </a:t>
            </a:r>
            <a:r>
              <a:rPr lang="en-US" sz="2000" dirty="0">
                <a:solidFill>
                  <a:schemeClr val="tx1"/>
                </a:solidFill>
              </a:rPr>
              <a:t>ship time</a:t>
            </a:r>
          </a:p>
          <a:p>
            <a:r>
              <a:rPr lang="en-US" sz="2000" dirty="0">
                <a:solidFill>
                  <a:schemeClr val="tx1"/>
                </a:solidFill>
              </a:rPr>
              <a:t>Consider test case </a:t>
            </a:r>
            <a:r>
              <a:rPr lang="en-US" sz="2000" dirty="0" smtClean="0">
                <a:solidFill>
                  <a:schemeClr val="tx1"/>
                </a:solidFill>
              </a:rPr>
              <a:t>on </a:t>
            </a:r>
            <a:r>
              <a:rPr lang="en-US" sz="2000" dirty="0">
                <a:solidFill>
                  <a:schemeClr val="tx1"/>
                </a:solidFill>
              </a:rPr>
              <a:t>mid-Atlantic ridge outside EEZ’s and ECS claims.  Include mapping, ROV, data standards and </a:t>
            </a:r>
            <a:r>
              <a:rPr lang="en-US" sz="2000" dirty="0" smtClean="0">
                <a:solidFill>
                  <a:schemeClr val="tx1"/>
                </a:solidFill>
              </a:rPr>
              <a:t>exchanges, </a:t>
            </a:r>
            <a:r>
              <a:rPr lang="en-US" sz="2000" dirty="0" err="1">
                <a:solidFill>
                  <a:schemeClr val="tx1"/>
                </a:solidFill>
              </a:rPr>
              <a:t>obs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smtClean="0">
                <a:solidFill>
                  <a:schemeClr val="tx1"/>
                </a:solidFill>
              </a:rPr>
              <a:t>modeling objectives.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65175" y="188829"/>
            <a:ext cx="7429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Aligning Mapping and Ocean </a:t>
            </a:r>
            <a:r>
              <a:rPr lang="en-US" dirty="0" smtClean="0">
                <a:solidFill>
                  <a:schemeClr val="tx1"/>
                </a:solidFill>
              </a:rPr>
              <a:t>Observations: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Implementation Measures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19721" y="6260123"/>
            <a:ext cx="8911738" cy="54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accent2"/>
                </a:solidFill>
                <a:latin typeface="+mn-lt"/>
                <a:ea typeface="ＭＳ Ｐゴシック" pitchFamily="1" charset="-128"/>
                <a:cs typeface="ＭＳ Ｐゴシック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accent2"/>
                </a:solidFill>
                <a:latin typeface="+mn-lt"/>
                <a:ea typeface="ＭＳ Ｐゴシック" pitchFamily="1" charset="-128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+mn-lt"/>
                <a:ea typeface="ＭＳ Ｐゴシック" pitchFamily="1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ＭＳ Ｐゴシック" pitchFamily="1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1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400" kern="0" dirty="0" smtClean="0">
                <a:solidFill>
                  <a:schemeClr val="tx1"/>
                </a:solidFill>
                <a:ea typeface="ＭＳ Ｐゴシック"/>
              </a:rPr>
              <a:t>LCDR Richard E. Hester Jr., NOAA,  Research Platform Manager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400" kern="0" dirty="0" smtClean="0">
                <a:solidFill>
                  <a:schemeClr val="tx1"/>
                </a:solidFill>
              </a:rPr>
              <a:t>Galway Statement Implementation – Atlantic Seabed Mapping		 Dublin    </a:t>
            </a:r>
            <a:r>
              <a:rPr lang="en-US" sz="1400" kern="0" dirty="0" smtClean="0">
                <a:solidFill>
                  <a:schemeClr val="tx1"/>
                </a:solidFill>
                <a:ea typeface="ＭＳ Ｐゴシック"/>
              </a:rPr>
              <a:t>December 02, 2014</a:t>
            </a:r>
          </a:p>
        </p:txBody>
      </p:sp>
      <p:pic>
        <p:nvPicPr>
          <p:cNvPr id="15" name="Picture 2" descr="C:\Users\richard.e.hester\Desktop\MPA 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1228" y="3036514"/>
            <a:ext cx="2604636" cy="260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827689" y="5687696"/>
            <a:ext cx="19814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OSPAR Commission 2012</a:t>
            </a:r>
            <a:endParaRPr lang="en-US" sz="1200" dirty="0"/>
          </a:p>
        </p:txBody>
      </p:sp>
      <p:pic>
        <p:nvPicPr>
          <p:cNvPr id="17" name="Picture 3" descr="C:\Users\richard.e.hester\Desktop\sci group mee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6010" y="1487082"/>
            <a:ext cx="2340705" cy="1059169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11673</TotalTime>
  <Words>335</Words>
  <Application>Microsoft Office PowerPoint</Application>
  <PresentationFormat>On-screen Show (4:3)</PresentationFormat>
  <Paragraphs>38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Default Design</vt:lpstr>
      <vt:lpstr>Slide 1</vt:lpstr>
      <vt:lpstr>Slide 2</vt:lpstr>
      <vt:lpstr>Slide 3</vt:lpstr>
    </vt:vector>
  </TitlesOfParts>
  <Company>NOAA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NEC Standard Presentation Format</dc:title>
  <dc:creator>kamos</dc:creator>
  <cp:lastModifiedBy> </cp:lastModifiedBy>
  <cp:revision>732</cp:revision>
  <cp:lastPrinted>2012-11-14T18:42:09Z</cp:lastPrinted>
  <dcterms:created xsi:type="dcterms:W3CDTF">2009-11-18T21:09:56Z</dcterms:created>
  <dcterms:modified xsi:type="dcterms:W3CDTF">2014-12-01T17:23:37Z</dcterms:modified>
</cp:coreProperties>
</file>