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61" r:id="rId3"/>
    <p:sldId id="262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657" autoAdjust="0"/>
  </p:normalViewPr>
  <p:slideViewPr>
    <p:cSldViewPr snapToGrid="0" snapToObjects="1">
      <p:cViewPr varScale="1">
        <p:scale>
          <a:sx n="105" d="100"/>
          <a:sy n="105" d="100"/>
        </p:scale>
        <p:origin x="-1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B86B5-621F-C04A-A360-54C531550C14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35503-6659-AE4D-8CAF-80C132502A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089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35503-6659-AE4D-8CAF-80C132502AC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933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35503-6659-AE4D-8CAF-80C132502AC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933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C4CB-C6C3-674B-9867-19EBABC216F6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CCAF7A-8324-AE4C-9361-5E14B250C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2906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C4CB-C6C3-674B-9867-19EBABC216F6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CCAF7A-8324-AE4C-9361-5E14B250C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105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C4CB-C6C3-674B-9867-19EBABC216F6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CCAF7A-8324-AE4C-9361-5E14B250C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092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C4CB-C6C3-674B-9867-19EBABC216F6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CCAF7A-8324-AE4C-9361-5E14B250C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0197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C4CB-C6C3-674B-9867-19EBABC216F6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CCAF7A-8324-AE4C-9361-5E14B250C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89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C4CB-C6C3-674B-9867-19EBABC216F6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CCAF7A-8324-AE4C-9361-5E14B250C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884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C4CB-C6C3-674B-9867-19EBABC216F6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CCAF7A-8324-AE4C-9361-5E14B250C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5680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C4CB-C6C3-674B-9867-19EBABC216F6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CCAF7A-8324-AE4C-9361-5E14B250C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4396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C4CB-C6C3-674B-9867-19EBABC216F6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CCAF7A-8324-AE4C-9361-5E14B250C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6502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C4CB-C6C3-674B-9867-19EBABC216F6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CCAF7A-8324-AE4C-9361-5E14B250C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2987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C4CB-C6C3-674B-9867-19EBABC216F6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CCAF7A-8324-AE4C-9361-5E14B250C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9824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-01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784" y="-1"/>
            <a:ext cx="9212094" cy="69165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9" name="Picture 8" descr="noccol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4701" y="6193476"/>
            <a:ext cx="2786301" cy="62806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58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www.o-snap.org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709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574" y="-106851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Overturning in the Subpolar North Atlantic </a:t>
            </a:r>
            <a:r>
              <a:rPr lang="en-US" sz="3200" dirty="0" err="1" smtClean="0"/>
              <a:t>Programme</a:t>
            </a:r>
            <a:r>
              <a:rPr lang="en-US" sz="3200" dirty="0" smtClean="0"/>
              <a:t> (OSNAP)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4078" y="232300"/>
            <a:ext cx="5109921" cy="1177056"/>
          </a:xfrm>
        </p:spPr>
        <p:txBody>
          <a:bodyPr>
            <a:normAutofit/>
          </a:bodyPr>
          <a:lstStyle/>
          <a:p>
            <a:endParaRPr lang="en-US" sz="2800" dirty="0" smtClean="0">
              <a:solidFill>
                <a:schemeClr val="bg1"/>
              </a:solidFill>
            </a:endParaRPr>
          </a:p>
          <a:p>
            <a:pPr algn="l"/>
            <a:r>
              <a:rPr lang="en-US" sz="1800" i="1" dirty="0" smtClean="0">
                <a:solidFill>
                  <a:schemeClr val="bg1"/>
                </a:solidFill>
              </a:rPr>
              <a:t>Presented by Penny Holliday, NOC, Southampton, UK</a:t>
            </a:r>
            <a:endParaRPr lang="en-US" sz="1800" i="1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31574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z="1800" dirty="0" err="1" smtClean="0"/>
              <a:t>www.o-snap.org</a:t>
            </a:r>
            <a:endParaRPr lang="en-US" sz="1800" dirty="0"/>
          </a:p>
        </p:txBody>
      </p:sp>
      <p:pic>
        <p:nvPicPr>
          <p:cNvPr id="5" name="Picture 4" descr="osnap_array_schemat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574" y="1240652"/>
            <a:ext cx="6265747" cy="32662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40500" y="1527472"/>
            <a:ext cx="2357197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USA, UK, Canada, France, Germany, Netherlands &amp; </a:t>
            </a:r>
            <a:r>
              <a:rPr lang="en-US" b="1" dirty="0" smtClean="0">
                <a:solidFill>
                  <a:srgbClr val="FFFF00"/>
                </a:solidFill>
              </a:rPr>
              <a:t>China</a:t>
            </a:r>
          </a:p>
          <a:p>
            <a:endParaRPr lang="en-US" b="1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Four years (2014-18)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“Pilot project”; aim is to design optimally efficient long-term measuring system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574" y="4550115"/>
            <a:ext cx="8642971" cy="2469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OSNAP: quantify large-scale, low-frequency, full water-column net fluxes of mass, heat and fresh water associated with the </a:t>
            </a:r>
            <a:r>
              <a:rPr lang="en-US" dirty="0" err="1">
                <a:solidFill>
                  <a:schemeClr val="bg1"/>
                </a:solidFill>
              </a:rPr>
              <a:t>meridional</a:t>
            </a:r>
            <a:r>
              <a:rPr lang="en-US" dirty="0">
                <a:solidFill>
                  <a:schemeClr val="bg1"/>
                </a:solidFill>
              </a:rPr>
              <a:t> overturning circulation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Meridional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transport of </a:t>
            </a:r>
            <a:r>
              <a:rPr lang="en-US" dirty="0" smtClean="0">
                <a:solidFill>
                  <a:schemeClr val="bg1"/>
                </a:solidFill>
              </a:rPr>
              <a:t>heat &amp; freshwater has a local</a:t>
            </a:r>
            <a:r>
              <a:rPr lang="en-US" dirty="0">
                <a:solidFill>
                  <a:schemeClr val="bg1"/>
                </a:solidFill>
              </a:rPr>
              <a:t>, regional and global </a:t>
            </a:r>
            <a:r>
              <a:rPr lang="en-US" dirty="0" smtClean="0">
                <a:solidFill>
                  <a:schemeClr val="bg1"/>
                </a:solidFill>
              </a:rPr>
              <a:t>impact</a:t>
            </a: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Most of our knowledge </a:t>
            </a:r>
            <a:r>
              <a:rPr lang="en-US" dirty="0" smtClean="0">
                <a:solidFill>
                  <a:schemeClr val="bg1"/>
                </a:solidFill>
              </a:rPr>
              <a:t>derived </a:t>
            </a:r>
            <a:r>
              <a:rPr lang="en-US" dirty="0">
                <a:solidFill>
                  <a:schemeClr val="bg1"/>
                </a:solidFill>
              </a:rPr>
              <a:t>from </a:t>
            </a:r>
            <a:r>
              <a:rPr lang="en-US" dirty="0" smtClean="0">
                <a:solidFill>
                  <a:schemeClr val="bg1"/>
                </a:solidFill>
              </a:rPr>
              <a:t>(imperfect) models; need direct measurements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Part of Atlantic Ocean transport observing system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074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391" y="297093"/>
            <a:ext cx="8237200" cy="79142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What does Atlantic Ocean Transport Observing Network need from seabed mapping?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553" y="1605072"/>
            <a:ext cx="5432270" cy="1922388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700" dirty="0" smtClean="0">
                <a:solidFill>
                  <a:schemeClr val="bg1"/>
                </a:solidFill>
              </a:rPr>
              <a:t>Pathways of currents: </a:t>
            </a:r>
            <a:br>
              <a:rPr lang="en-US" sz="1700" dirty="0" smtClean="0">
                <a:solidFill>
                  <a:schemeClr val="bg1"/>
                </a:solidFill>
              </a:rPr>
            </a:br>
            <a:r>
              <a:rPr lang="en-US" sz="1700" dirty="0" smtClean="0">
                <a:solidFill>
                  <a:schemeClr val="bg1"/>
                </a:solidFill>
              </a:rPr>
              <a:t>  depth </a:t>
            </a:r>
            <a:r>
              <a:rPr lang="en-US" sz="1700" dirty="0">
                <a:solidFill>
                  <a:schemeClr val="bg1"/>
                </a:solidFill>
              </a:rPr>
              <a:t>and </a:t>
            </a:r>
            <a:r>
              <a:rPr lang="en-US" sz="1700" dirty="0" smtClean="0">
                <a:solidFill>
                  <a:schemeClr val="bg1"/>
                </a:solidFill>
              </a:rPr>
              <a:t>gradients (including within a grid cell) are key.</a:t>
            </a:r>
            <a:br>
              <a:rPr lang="en-US" sz="1700" dirty="0" smtClean="0">
                <a:solidFill>
                  <a:schemeClr val="bg1"/>
                </a:solidFill>
              </a:rPr>
            </a:br>
            <a:endParaRPr lang="en-US" sz="1700" dirty="0" smtClean="0">
              <a:solidFill>
                <a:schemeClr val="bg1"/>
              </a:solidFill>
            </a:endParaRPr>
          </a:p>
          <a:p>
            <a:pPr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700" dirty="0" smtClean="0">
                <a:solidFill>
                  <a:schemeClr val="bg1"/>
                </a:solidFill>
              </a:rPr>
              <a:t>(</a:t>
            </a:r>
            <a:r>
              <a:rPr lang="en-US" sz="1700" dirty="0" err="1" smtClean="0">
                <a:solidFill>
                  <a:schemeClr val="bg1"/>
                </a:solidFill>
              </a:rPr>
              <a:t>i</a:t>
            </a:r>
            <a:r>
              <a:rPr lang="en-US" sz="1700" dirty="0" smtClean="0">
                <a:solidFill>
                  <a:schemeClr val="bg1"/>
                </a:solidFill>
              </a:rPr>
              <a:t>) GOCMs need maps at </a:t>
            </a:r>
            <a:r>
              <a:rPr lang="en-US" sz="1700" dirty="0">
                <a:solidFill>
                  <a:schemeClr val="bg1"/>
                </a:solidFill>
              </a:rPr>
              <a:t>resolution  </a:t>
            </a:r>
            <a:r>
              <a:rPr lang="en-US" sz="1700" dirty="0" smtClean="0">
                <a:solidFill>
                  <a:schemeClr val="bg1"/>
                </a:solidFill>
              </a:rPr>
              <a:t>&gt; 1 km model </a:t>
            </a:r>
            <a:r>
              <a:rPr lang="en-US" sz="1700" dirty="0" err="1" smtClean="0">
                <a:solidFill>
                  <a:schemeClr val="bg1"/>
                </a:solidFill>
              </a:rPr>
              <a:t>gridscale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br>
              <a:rPr lang="en-US" sz="1700" dirty="0" smtClean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=</a:t>
            </a:r>
            <a:r>
              <a:rPr lang="en-US" sz="1700" dirty="0" smtClean="0">
                <a:solidFill>
                  <a:schemeClr val="bg1"/>
                </a:solidFill>
              </a:rPr>
              <a:t>&gt; 100s m scale over large areas, </a:t>
            </a:r>
            <a:r>
              <a:rPr lang="en-US" sz="1700" dirty="0" err="1" smtClean="0">
                <a:solidFill>
                  <a:schemeClr val="bg1"/>
                </a:solidFill>
              </a:rPr>
              <a:t>eg</a:t>
            </a:r>
            <a:r>
              <a:rPr lang="en-US" sz="1700" dirty="0" smtClean="0">
                <a:solidFill>
                  <a:schemeClr val="bg1"/>
                </a:solidFill>
              </a:rPr>
              <a:t> Greenland shelf</a:t>
            </a:r>
          </a:p>
          <a:p>
            <a:pPr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dirty="0" smtClean="0">
                <a:solidFill>
                  <a:schemeClr val="bg1"/>
                </a:solidFill>
              </a:rPr>
              <a:t>(climate models lower resolution at the moment…)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5" name="Picture 4" descr="EGCC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2823" y="1224577"/>
            <a:ext cx="3264408" cy="35295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5391" y="4754161"/>
            <a:ext cx="4572000" cy="16937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chemeClr val="bg1"/>
                </a:solidFill>
              </a:rPr>
              <a:t>Siting of moorings (10s m scale over specific and small regions)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5391" y="3527460"/>
            <a:ext cx="4572000" cy="6971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solidFill>
                  <a:schemeClr val="bg1"/>
                </a:solidFill>
              </a:rPr>
              <a:t>(ii) Friction </a:t>
            </a:r>
            <a:r>
              <a:rPr lang="en-US" dirty="0">
                <a:solidFill>
                  <a:schemeClr val="bg1"/>
                </a:solidFill>
              </a:rPr>
              <a:t>and instability: accurate seafloor roughness maps for </a:t>
            </a:r>
            <a:r>
              <a:rPr lang="en-US" dirty="0" smtClean="0">
                <a:solidFill>
                  <a:schemeClr val="bg1"/>
                </a:solidFill>
              </a:rPr>
              <a:t>ocean circulation models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1819" y="541402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Now:   </a:t>
            </a:r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dirty="0" err="1" smtClean="0">
                <a:solidFill>
                  <a:schemeClr val="bg1"/>
                </a:solidFill>
              </a:rPr>
              <a:t>approx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location determined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	    </a:t>
            </a:r>
            <a:r>
              <a:rPr lang="en-US" dirty="0" smtClean="0">
                <a:solidFill>
                  <a:schemeClr val="bg1"/>
                </a:solidFill>
              </a:rPr>
              <a:t>- Mooring built for </a:t>
            </a:r>
            <a:r>
              <a:rPr lang="en-US" dirty="0">
                <a:solidFill>
                  <a:schemeClr val="bg1"/>
                </a:solidFill>
              </a:rPr>
              <a:t>specific depth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	    </a:t>
            </a:r>
            <a:r>
              <a:rPr lang="en-US" dirty="0" smtClean="0">
                <a:solidFill>
                  <a:schemeClr val="bg1"/>
                </a:solidFill>
              </a:rPr>
              <a:t>- 24 </a:t>
            </a:r>
            <a:r>
              <a:rPr lang="en-US" dirty="0">
                <a:solidFill>
                  <a:schemeClr val="bg1"/>
                </a:solidFill>
              </a:rPr>
              <a:t>hour swath survey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Better: maps allow precise planning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246831" y="2870339"/>
            <a:ext cx="3574019" cy="15870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253819" y="2882393"/>
            <a:ext cx="36432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Changing the bottom drag </a:t>
            </a:r>
            <a:r>
              <a:rPr lang="en-US" dirty="0" err="1" smtClean="0">
                <a:solidFill>
                  <a:srgbClr val="FFFF00"/>
                </a:solidFill>
              </a:rPr>
              <a:t>coefficent</a:t>
            </a:r>
            <a:r>
              <a:rPr lang="en-US" dirty="0" smtClean="0">
                <a:solidFill>
                  <a:srgbClr val="FFFF00"/>
                </a:solidFill>
              </a:rPr>
              <a:t> can improve representation of key circulation features in specific locations </a:t>
            </a:r>
            <a:r>
              <a:rPr lang="en-US" dirty="0" err="1" smtClean="0">
                <a:solidFill>
                  <a:srgbClr val="FFFF00"/>
                </a:solidFill>
              </a:rPr>
              <a:t>eg</a:t>
            </a:r>
            <a:r>
              <a:rPr lang="en-US" dirty="0" smtClean="0">
                <a:solidFill>
                  <a:srgbClr val="FFFF00"/>
                </a:solidFill>
              </a:rPr>
              <a:t> Gulf Stream NW corner, Mediterranean outflow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3" name="Picture 12" descr=" crosssection_vage_feb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9956" y="4646462"/>
            <a:ext cx="3787155" cy="21106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5391" y="1224577"/>
            <a:ext cx="5173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A. Global Ocean Circulation Models/Climate Models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0552" y="4356592"/>
            <a:ext cx="50601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B. Practical information for planning observations 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167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6" grpId="0" animBg="1"/>
      <p:bldP spid="15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391" y="297093"/>
            <a:ext cx="8237200" cy="79142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Implementation Measures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553" y="1088512"/>
            <a:ext cx="8697298" cy="5216227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en-US" sz="1900" b="1" dirty="0" smtClean="0">
                <a:solidFill>
                  <a:srgbClr val="FFFF00"/>
                </a:solidFill>
              </a:rPr>
              <a:t>Need more data? Use oceanography cruises </a:t>
            </a:r>
            <a:br>
              <a:rPr lang="en-US" sz="1900" b="1" dirty="0" smtClean="0">
                <a:solidFill>
                  <a:srgbClr val="FFFF00"/>
                </a:solidFill>
              </a:rPr>
            </a:br>
            <a:r>
              <a:rPr lang="en-US" sz="1900" b="1" dirty="0" smtClean="0">
                <a:solidFill>
                  <a:srgbClr val="FFFF00"/>
                </a:solidFill>
              </a:rPr>
              <a:t>as ships of opportunity for multi-beam data </a:t>
            </a:r>
            <a:r>
              <a:rPr lang="en-US" sz="1900" dirty="0" smtClean="0">
                <a:solidFill>
                  <a:schemeClr val="bg1"/>
                </a:solidFill>
              </a:rPr>
              <a:t/>
            </a:r>
            <a:br>
              <a:rPr lang="en-US" sz="1900" dirty="0" smtClean="0">
                <a:solidFill>
                  <a:schemeClr val="bg1"/>
                </a:solidFill>
              </a:rPr>
            </a:br>
            <a:r>
              <a:rPr lang="en-US" sz="1900" dirty="0" smtClean="0">
                <a:solidFill>
                  <a:schemeClr val="bg1"/>
                </a:solidFill>
              </a:rPr>
              <a:t/>
            </a:r>
            <a:br>
              <a:rPr lang="en-US" sz="1900" dirty="0" smtClean="0">
                <a:solidFill>
                  <a:schemeClr val="bg1"/>
                </a:solidFill>
              </a:rPr>
            </a:br>
            <a:r>
              <a:rPr lang="en-US" sz="1900" dirty="0" err="1" smtClean="0">
                <a:solidFill>
                  <a:schemeClr val="bg1"/>
                </a:solidFill>
              </a:rPr>
              <a:t>eg</a:t>
            </a:r>
            <a:r>
              <a:rPr lang="en-US" sz="1900" dirty="0" smtClean="0">
                <a:solidFill>
                  <a:schemeClr val="bg1"/>
                </a:solidFill>
              </a:rPr>
              <a:t> OSNAP summer 2014, 6 cruises, 4 ships,</a:t>
            </a:r>
            <a:br>
              <a:rPr lang="en-US" sz="1900" dirty="0" smtClean="0">
                <a:solidFill>
                  <a:schemeClr val="bg1"/>
                </a:solidFill>
              </a:rPr>
            </a:br>
            <a:r>
              <a:rPr lang="en-US" sz="1900" dirty="0" smtClean="0">
                <a:solidFill>
                  <a:schemeClr val="bg1"/>
                </a:solidFill>
              </a:rPr>
              <a:t>more cruises in 2015,16,18</a:t>
            </a:r>
            <a:br>
              <a:rPr lang="en-US" sz="1900" dirty="0" smtClean="0">
                <a:solidFill>
                  <a:schemeClr val="bg1"/>
                </a:solidFill>
              </a:rPr>
            </a:br>
            <a:r>
              <a:rPr lang="en-US" sz="1900" dirty="0" smtClean="0">
                <a:solidFill>
                  <a:schemeClr val="bg1"/>
                </a:solidFill>
              </a:rPr>
              <a:t/>
            </a:r>
            <a:br>
              <a:rPr lang="en-US" sz="1900" dirty="0" smtClean="0">
                <a:solidFill>
                  <a:schemeClr val="bg1"/>
                </a:solidFill>
              </a:rPr>
            </a:br>
            <a:r>
              <a:rPr lang="en-US" sz="1900" dirty="0" smtClean="0">
                <a:solidFill>
                  <a:schemeClr val="bg1"/>
                </a:solidFill>
              </a:rPr>
              <a:t>Many other suitable cruises planned</a:t>
            </a:r>
            <a:br>
              <a:rPr lang="en-US" sz="1900" dirty="0" smtClean="0">
                <a:solidFill>
                  <a:schemeClr val="bg1"/>
                </a:solidFill>
              </a:rPr>
            </a:br>
            <a:r>
              <a:rPr lang="en-US" sz="1900" dirty="0" smtClean="0">
                <a:solidFill>
                  <a:schemeClr val="bg1"/>
                </a:solidFill>
              </a:rPr>
              <a:t/>
            </a:r>
            <a:br>
              <a:rPr lang="en-US" sz="1900" dirty="0" smtClean="0">
                <a:solidFill>
                  <a:schemeClr val="bg1"/>
                </a:solidFill>
              </a:rPr>
            </a:br>
            <a:r>
              <a:rPr lang="en-US" sz="1900" dirty="0" smtClean="0">
                <a:solidFill>
                  <a:schemeClr val="bg1"/>
                </a:solidFill>
              </a:rPr>
              <a:t>Need agreed protocols for research ships </a:t>
            </a:r>
            <a:r>
              <a:rPr lang="en-US" sz="1900" dirty="0">
                <a:solidFill>
                  <a:schemeClr val="bg1"/>
                </a:solidFill>
              </a:rPr>
              <a:t/>
            </a:r>
            <a:br>
              <a:rPr lang="en-US" sz="1900" dirty="0">
                <a:solidFill>
                  <a:schemeClr val="bg1"/>
                </a:solidFill>
              </a:rPr>
            </a:br>
            <a:r>
              <a:rPr lang="en-US" sz="1900" dirty="0" smtClean="0">
                <a:solidFill>
                  <a:schemeClr val="bg1"/>
                </a:solidFill>
              </a:rPr>
              <a:t>(with non-specialist staff) collecting opportunistic multi-beam data.</a:t>
            </a:r>
            <a:br>
              <a:rPr lang="en-US" sz="1900" dirty="0" smtClean="0">
                <a:solidFill>
                  <a:schemeClr val="bg1"/>
                </a:solidFill>
              </a:rPr>
            </a:br>
            <a:r>
              <a:rPr lang="en-US" sz="1900" dirty="0" smtClean="0">
                <a:solidFill>
                  <a:schemeClr val="bg1"/>
                </a:solidFill>
              </a:rPr>
              <a:t>Plus: </a:t>
            </a:r>
            <a:r>
              <a:rPr lang="en-US" sz="1900" dirty="0" err="1" smtClean="0">
                <a:solidFill>
                  <a:schemeClr val="bg1"/>
                </a:solidFill>
              </a:rPr>
              <a:t>centre</a:t>
            </a:r>
            <a:r>
              <a:rPr lang="en-US" sz="1900" dirty="0" smtClean="0">
                <a:solidFill>
                  <a:schemeClr val="bg1"/>
                </a:solidFill>
              </a:rPr>
              <a:t>(s) with resources to process and distribute these data</a:t>
            </a:r>
            <a:br>
              <a:rPr lang="en-US" sz="1900" dirty="0" smtClean="0">
                <a:solidFill>
                  <a:schemeClr val="bg1"/>
                </a:solidFill>
              </a:rPr>
            </a:br>
            <a:endParaRPr lang="en-US" sz="1900" dirty="0" smtClean="0">
              <a:solidFill>
                <a:schemeClr val="bg1"/>
              </a:solidFill>
            </a:endParaRPr>
          </a:p>
          <a:p>
            <a:pPr marL="457200" indent="-457200"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en-US" sz="1900" b="1" dirty="0" smtClean="0">
                <a:solidFill>
                  <a:srgbClr val="FFFF00"/>
                </a:solidFill>
              </a:rPr>
              <a:t>Work with </a:t>
            </a:r>
            <a:r>
              <a:rPr lang="en-US" sz="1900" b="1" dirty="0" err="1" smtClean="0">
                <a:solidFill>
                  <a:srgbClr val="FFFF00"/>
                </a:solidFill>
              </a:rPr>
              <a:t>modellers</a:t>
            </a:r>
            <a:r>
              <a:rPr lang="en-US" sz="1900" b="1" dirty="0" smtClean="0">
                <a:solidFill>
                  <a:srgbClr val="FFFF00"/>
                </a:solidFill>
              </a:rPr>
              <a:t> to identify key locations and to improve </a:t>
            </a:r>
            <a:r>
              <a:rPr lang="en-US" sz="1900" b="1" dirty="0" err="1" smtClean="0">
                <a:solidFill>
                  <a:srgbClr val="FFFF00"/>
                </a:solidFill>
              </a:rPr>
              <a:t>parameterisation</a:t>
            </a:r>
            <a:r>
              <a:rPr lang="en-US" sz="1900" b="1" dirty="0" smtClean="0">
                <a:solidFill>
                  <a:srgbClr val="FFFF00"/>
                </a:solidFill>
              </a:rPr>
              <a:t> of boundary layer mixing</a:t>
            </a:r>
            <a:br>
              <a:rPr lang="en-US" sz="1900" b="1" dirty="0" smtClean="0">
                <a:solidFill>
                  <a:srgbClr val="FFFF00"/>
                </a:solidFill>
              </a:rPr>
            </a:br>
            <a:r>
              <a:rPr lang="en-US" sz="1900" dirty="0">
                <a:solidFill>
                  <a:schemeClr val="bg1"/>
                </a:solidFill>
              </a:rPr>
              <a:t>Need </a:t>
            </a:r>
            <a:r>
              <a:rPr lang="en-US" sz="1900" dirty="0" smtClean="0">
                <a:solidFill>
                  <a:schemeClr val="bg1"/>
                </a:solidFill>
              </a:rPr>
              <a:t>to know what products </a:t>
            </a:r>
            <a:r>
              <a:rPr lang="en-US" sz="1900" dirty="0" err="1" smtClean="0">
                <a:solidFill>
                  <a:schemeClr val="bg1"/>
                </a:solidFill>
              </a:rPr>
              <a:t>modellers</a:t>
            </a:r>
            <a:r>
              <a:rPr lang="en-US" sz="1900" dirty="0" smtClean="0">
                <a:solidFill>
                  <a:schemeClr val="bg1"/>
                </a:solidFill>
              </a:rPr>
              <a:t> want – and they need to know how to apply the data in the models (avoid unintended consequences).  </a:t>
            </a:r>
            <a:endParaRPr lang="en-US" sz="1900" b="1" dirty="0" smtClean="0">
              <a:solidFill>
                <a:srgbClr val="FFFF00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7" name="Picture 6" descr="jr302-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9224" y="660177"/>
            <a:ext cx="3994776" cy="261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488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209</Words>
  <Application>Microsoft Office PowerPoint</Application>
  <PresentationFormat>On-screen Show (4:3)</PresentationFormat>
  <Paragraphs>28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Overturning in the Subpolar North Atlantic Programme (OSNAP)</vt:lpstr>
      <vt:lpstr>What does Atlantic Ocean Transport Observing Network need from seabed mapping?</vt:lpstr>
      <vt:lpstr>Implementation Measures</vt:lpstr>
    </vt:vector>
  </TitlesOfParts>
  <Company>NOCS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N. Penny Holliday</dc:creator>
  <cp:lastModifiedBy> </cp:lastModifiedBy>
  <cp:revision>61</cp:revision>
  <dcterms:created xsi:type="dcterms:W3CDTF">2014-11-20T17:04:19Z</dcterms:created>
  <dcterms:modified xsi:type="dcterms:W3CDTF">2014-11-27T10:03:30Z</dcterms:modified>
</cp:coreProperties>
</file>