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4" r:id="rId2"/>
    <p:sldId id="273" r:id="rId3"/>
    <p:sldId id="279" r:id="rId4"/>
    <p:sldId id="278" r:id="rId5"/>
    <p:sldId id="306"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107" d="100"/>
          <a:sy n="107" d="100"/>
        </p:scale>
        <p:origin x="-84"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948A8-0281-4CC8-A231-9908F4054AC2}" type="datetimeFigureOut">
              <a:rPr lang="en-US" smtClean="0"/>
              <a:pPr/>
              <a:t>11/27/2014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3489A-87AB-4C6C-B24E-94A450688781}" type="slidenum">
              <a:rPr lang="en-US" smtClean="0"/>
              <a:pPr/>
              <a:t>‹#›</a:t>
            </a:fld>
            <a:endParaRPr lang="en-US"/>
          </a:p>
        </p:txBody>
      </p:sp>
    </p:spTree>
    <p:extLst>
      <p:ext uri="{BB962C8B-B14F-4D97-AF65-F5344CB8AC3E}">
        <p14:creationId xmlns:p14="http://schemas.microsoft.com/office/powerpoint/2010/main" xmlns="" val="304763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060"/>
                </a:solidFill>
                <a:latin typeface="Rockwell Condensed" panose="02060603050405020104" pitchFamily="18" charset="0"/>
              </a:rPr>
              <a:t>Improve Data Access &amp; Sharing</a:t>
            </a:r>
          </a:p>
          <a:p>
            <a:pPr rtl="0"/>
            <a:r>
              <a:rPr lang="en-US" sz="1200" b="0" i="0" u="none" strike="noStrike" kern="1200" dirty="0" smtClean="0">
                <a:solidFill>
                  <a:schemeClr val="tx1"/>
                </a:solidFill>
                <a:effectLst/>
                <a:latin typeface="+mn-lt"/>
                <a:ea typeface="+mn-ea"/>
                <a:cs typeface="+mn-cs"/>
              </a:rPr>
              <a:t>- Leverage IHO DCDB web services for discovery and delivery</a:t>
            </a:r>
            <a:r>
              <a:rPr lang="en-US" sz="1200" b="0" i="0" u="none" strike="noStrike" kern="1200" baseline="0" dirty="0" smtClean="0">
                <a:solidFill>
                  <a:schemeClr val="tx1"/>
                </a:solidFill>
                <a:effectLst/>
                <a:latin typeface="+mn-lt"/>
                <a:ea typeface="+mn-ea"/>
                <a:cs typeface="+mn-cs"/>
              </a:rPr>
              <a:t> of data and metadata</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12C3489A-87AB-4C6C-B24E-94A450688781}" type="slidenum">
              <a:rPr lang="en-US" smtClean="0"/>
              <a:pPr/>
              <a:t>2</a:t>
            </a:fld>
            <a:endParaRPr lang="en-US"/>
          </a:p>
        </p:txBody>
      </p:sp>
    </p:spTree>
    <p:extLst>
      <p:ext uri="{BB962C8B-B14F-4D97-AF65-F5344CB8AC3E}">
        <p14:creationId xmlns:p14="http://schemas.microsoft.com/office/powerpoint/2010/main" xmlns="" val="88472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It is proposed that the existing infrastructure of the DCDB be enhanced to enable it to become a global digital bathymetry data store.  This would incorporate upload and download capabilities that are automated.  In particular, it would enable pre-qualified data contributors to upload data and metadata at will.  Similarly, it would be possible for data and metadata to be extracted from the data store automatically.  This may be best achieved using Web Mapping technology.  It is important that the data extraction capabilities are automated in order to </a:t>
            </a:r>
            <a:r>
              <a:rPr lang="en-US" sz="1200" b="0" i="0" u="none" strike="noStrike" kern="1200" dirty="0" err="1" smtClean="0">
                <a:solidFill>
                  <a:schemeClr val="tx1"/>
                </a:solidFill>
                <a:effectLst/>
                <a:latin typeface="+mn-lt"/>
                <a:ea typeface="+mn-ea"/>
                <a:cs typeface="+mn-cs"/>
              </a:rPr>
              <a:t>minimise</a:t>
            </a:r>
            <a:r>
              <a:rPr lang="en-US" sz="1200" b="0" i="0" u="none" strike="noStrike" kern="1200" dirty="0" smtClean="0">
                <a:solidFill>
                  <a:schemeClr val="tx1"/>
                </a:solidFill>
                <a:effectLst/>
                <a:latin typeface="+mn-lt"/>
                <a:ea typeface="+mn-ea"/>
                <a:cs typeface="+mn-cs"/>
              </a:rPr>
              <a:t> administrative and operational overheads and to reduce potential exposure to liability for any implied quality </a:t>
            </a:r>
            <a:r>
              <a:rPr lang="en-US" sz="1200" b="0" i="0" u="none" strike="noStrike" kern="1200" dirty="0" err="1" smtClean="0">
                <a:solidFill>
                  <a:schemeClr val="tx1"/>
                </a:solidFill>
                <a:effectLst/>
                <a:latin typeface="+mn-lt"/>
                <a:ea typeface="+mn-ea"/>
                <a:cs typeface="+mn-cs"/>
              </a:rPr>
              <a:t>judgements</a:t>
            </a:r>
            <a:r>
              <a:rPr lang="en-US" sz="1200" b="0" i="0" u="none" strike="noStrike" kern="1200" dirty="0" smtClean="0">
                <a:solidFill>
                  <a:schemeClr val="tx1"/>
                </a:solidFill>
                <a:effectLst/>
                <a:latin typeface="+mn-lt"/>
                <a:ea typeface="+mn-ea"/>
                <a:cs typeface="+mn-cs"/>
              </a:rPr>
              <a:t> about the data by the custodians (IHO).  The contents of the data store would, in effect, be available to users on an “at own risk assessment” basis.</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12C3489A-87AB-4C6C-B24E-94A450688781}" type="slidenum">
              <a:rPr lang="en-US" smtClean="0"/>
              <a:pPr/>
              <a:t>3</a:t>
            </a:fld>
            <a:endParaRPr lang="en-US"/>
          </a:p>
        </p:txBody>
      </p:sp>
    </p:spTree>
    <p:extLst>
      <p:ext uri="{BB962C8B-B14F-4D97-AF65-F5344CB8AC3E}">
        <p14:creationId xmlns:p14="http://schemas.microsoft.com/office/powerpoint/2010/main" xmlns="" val="88472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3489A-87AB-4C6C-B24E-94A450688781}" type="slidenum">
              <a:rPr lang="en-US" smtClean="0"/>
              <a:pPr/>
              <a:t>4</a:t>
            </a:fld>
            <a:endParaRPr lang="en-US"/>
          </a:p>
        </p:txBody>
      </p:sp>
    </p:spTree>
    <p:extLst>
      <p:ext uri="{BB962C8B-B14F-4D97-AF65-F5344CB8AC3E}">
        <p14:creationId xmlns:p14="http://schemas.microsoft.com/office/powerpoint/2010/main" xmlns="" val="198530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3489A-87AB-4C6C-B24E-94A450688781}" type="slidenum">
              <a:rPr lang="en-US" smtClean="0"/>
              <a:pPr/>
              <a:t>5</a:t>
            </a:fld>
            <a:endParaRPr lang="en-US"/>
          </a:p>
        </p:txBody>
      </p:sp>
    </p:spTree>
    <p:extLst>
      <p:ext uri="{BB962C8B-B14F-4D97-AF65-F5344CB8AC3E}">
        <p14:creationId xmlns:p14="http://schemas.microsoft.com/office/powerpoint/2010/main" xmlns="" val="151704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8A9F6-1029-4F98-B90C-51ECB567ED60}" type="datetimeFigureOut">
              <a:rPr lang="en-US" smtClean="0"/>
              <a:pPr/>
              <a:t>11/27/2014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C9B77-3087-4044-AE8B-1EF98D9D6C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8A9F6-1029-4F98-B90C-51ECB567ED60}" type="datetimeFigureOut">
              <a:rPr lang="en-US" smtClean="0"/>
              <a:pPr/>
              <a:t>11/27/2014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C9B77-3087-4044-AE8B-1EF98D9D6C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447" y="28808"/>
            <a:ext cx="8940711" cy="523220"/>
          </a:xfrm>
          <a:prstGeom prst="rect">
            <a:avLst/>
          </a:prstGeom>
          <a:noFill/>
        </p:spPr>
        <p:txBody>
          <a:bodyPr wrap="square" rtlCol="0">
            <a:spAutoFit/>
          </a:bodyPr>
          <a:lstStyle/>
          <a:p>
            <a:pPr algn="ctr"/>
            <a:r>
              <a:rPr lang="en-US" sz="2800" b="1" dirty="0" smtClean="0">
                <a:solidFill>
                  <a:schemeClr val="tx2"/>
                </a:solidFill>
                <a:latin typeface="Trajan Pro" pitchFamily="18" charset="0"/>
              </a:rPr>
              <a:t>A Global Bathymetry Database</a:t>
            </a:r>
            <a:endParaRPr lang="en-US" b="1" dirty="0">
              <a:latin typeface="Trajan Pro" pitchFamily="18" charset="0"/>
            </a:endParaRPr>
          </a:p>
        </p:txBody>
      </p:sp>
      <p:sp>
        <p:nvSpPr>
          <p:cNvPr id="6" name="TextBox 5"/>
          <p:cNvSpPr txBox="1"/>
          <p:nvPr/>
        </p:nvSpPr>
        <p:spPr>
          <a:xfrm>
            <a:off x="1409300" y="5560427"/>
            <a:ext cx="6324600" cy="1508105"/>
          </a:xfrm>
          <a:prstGeom prst="rect">
            <a:avLst/>
          </a:prstGeom>
          <a:noFill/>
        </p:spPr>
        <p:txBody>
          <a:bodyPr wrap="square" rtlCol="0">
            <a:spAutoFit/>
          </a:bodyPr>
          <a:lstStyle/>
          <a:p>
            <a:pPr algn="ctr"/>
            <a:r>
              <a:rPr lang="en-US" dirty="0" smtClean="0">
                <a:latin typeface="Tw Cen MT Condensed" pitchFamily="34" charset="0"/>
              </a:rPr>
              <a:t>Jennifer Jencks</a:t>
            </a:r>
          </a:p>
          <a:p>
            <a:pPr algn="ctr"/>
            <a:r>
              <a:rPr lang="en-US" dirty="0" smtClean="0">
                <a:latin typeface="Tw Cen MT Condensed" pitchFamily="34" charset="0"/>
              </a:rPr>
              <a:t>NOAA’s National Geophysical Data Center</a:t>
            </a:r>
            <a:endParaRPr lang="en-US" dirty="0">
              <a:latin typeface="Tw Cen MT Condensed" pitchFamily="34" charset="0"/>
            </a:endParaRPr>
          </a:p>
          <a:p>
            <a:pPr algn="ctr"/>
            <a:r>
              <a:rPr lang="en-US" dirty="0" smtClean="0">
                <a:latin typeface="Tw Cen MT Condensed" pitchFamily="34" charset="0"/>
              </a:rPr>
              <a:t>jennifer.jencks</a:t>
            </a:r>
            <a:r>
              <a:rPr lang="en-US" sz="1600" dirty="0" smtClean="0">
                <a:latin typeface="Tw Cen MT Condensed" pitchFamily="34" charset="0"/>
              </a:rPr>
              <a:t>@</a:t>
            </a:r>
            <a:r>
              <a:rPr lang="en-US" dirty="0" smtClean="0">
                <a:latin typeface="Tw Cen MT Condensed" pitchFamily="34" charset="0"/>
              </a:rPr>
              <a:t>noaa.gov</a:t>
            </a:r>
          </a:p>
          <a:p>
            <a:pPr algn="ctr"/>
            <a:r>
              <a:rPr lang="en-US" dirty="0" smtClean="0">
                <a:latin typeface="Tw Cen MT Condensed" pitchFamily="34" charset="0"/>
              </a:rPr>
              <a:t>December 2, 2014</a:t>
            </a:r>
          </a:p>
          <a:p>
            <a:endParaRPr lang="en-US" sz="2000" dirty="0"/>
          </a:p>
        </p:txBody>
      </p:sp>
      <p:pic>
        <p:nvPicPr>
          <p:cNvPr id="7" name="Picture 3" descr="D:\Siobhan Graphics\Logos\NOAA-Transparent-Logo.pn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83419" y="5668697"/>
            <a:ext cx="879438" cy="879438"/>
          </a:xfrm>
          <a:prstGeom prst="rect">
            <a:avLst/>
          </a:prstGeom>
          <a:noFill/>
        </p:spPr>
      </p:pic>
      <p:pic>
        <p:nvPicPr>
          <p:cNvPr id="8" name="Content Placeholder 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224789" y="5583611"/>
            <a:ext cx="799341" cy="1049611"/>
          </a:xfrm>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523" t="8845" r="8475" b="29688"/>
          <a:stretch/>
        </p:blipFill>
        <p:spPr bwMode="auto">
          <a:xfrm>
            <a:off x="957876" y="1131874"/>
            <a:ext cx="7294209" cy="4469498"/>
          </a:xfrm>
          <a:prstGeom prst="rect">
            <a:avLst/>
          </a:prstGeom>
          <a:ln/>
        </p:spPr>
        <p:style>
          <a:lnRef idx="2">
            <a:schemeClr val="dk1"/>
          </a:lnRef>
          <a:fillRef idx="1">
            <a:schemeClr val="lt1"/>
          </a:fillRef>
          <a:effectRef idx="0">
            <a:schemeClr val="dk1"/>
          </a:effectRef>
          <a:fontRef idx="minor">
            <a:schemeClr val="dk1"/>
          </a:fontRef>
        </p:style>
      </p:pic>
      <p:sp>
        <p:nvSpPr>
          <p:cNvPr id="9" name="Content Placeholder 2"/>
          <p:cNvSpPr txBox="1">
            <a:spLocks/>
          </p:cNvSpPr>
          <p:nvPr/>
        </p:nvSpPr>
        <p:spPr>
          <a:xfrm>
            <a:off x="475516" y="1770806"/>
            <a:ext cx="8229600" cy="2800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dirty="0" smtClean="0">
                <a:solidFill>
                  <a:srgbClr val="FFFF66"/>
                </a:solidFill>
                <a:latin typeface="Rockwell Condensed" panose="02060603050405020104" pitchFamily="18" charset="0"/>
              </a:rPr>
              <a:t>Data Access </a:t>
            </a:r>
          </a:p>
          <a:p>
            <a:pPr marL="0" indent="0" algn="ctr">
              <a:buFont typeface="Arial" pitchFamily="34" charset="0"/>
              <a:buNone/>
            </a:pPr>
            <a:endParaRPr lang="en-US" sz="3600" b="1" dirty="0" smtClean="0">
              <a:solidFill>
                <a:srgbClr val="FFFF66"/>
              </a:solidFill>
              <a:latin typeface="Rockwell Condensed" panose="02060603050405020104" pitchFamily="18" charset="0"/>
            </a:endParaRPr>
          </a:p>
          <a:p>
            <a:pPr marL="0" indent="0" algn="ctr">
              <a:buFont typeface="Arial" pitchFamily="34" charset="0"/>
              <a:buNone/>
            </a:pPr>
            <a:r>
              <a:rPr lang="en-US" sz="3600" b="1" dirty="0" smtClean="0">
                <a:solidFill>
                  <a:srgbClr val="FFFF66"/>
                </a:solidFill>
                <a:latin typeface="Rockwell Condensed" panose="02060603050405020104" pitchFamily="18" charset="0"/>
              </a:rPr>
              <a:t>Data Sharing</a:t>
            </a:r>
          </a:p>
          <a:p>
            <a:pPr marL="0" indent="0" algn="ctr">
              <a:buFont typeface="Arial" pitchFamily="34" charset="0"/>
              <a:buNone/>
            </a:pPr>
            <a:endParaRPr lang="en-US" sz="3600" b="1" dirty="0" smtClean="0">
              <a:solidFill>
                <a:srgbClr val="FFFF66"/>
              </a:solidFill>
              <a:latin typeface="Rockwell Condensed" panose="02060603050405020104" pitchFamily="18" charset="0"/>
            </a:endParaRPr>
          </a:p>
          <a:p>
            <a:pPr marL="0" indent="0" algn="ctr">
              <a:buFont typeface="Arial" pitchFamily="34" charset="0"/>
              <a:buNone/>
            </a:pPr>
            <a:r>
              <a:rPr lang="en-US" sz="3600" b="1" dirty="0" smtClean="0">
                <a:solidFill>
                  <a:srgbClr val="FFFF66"/>
                </a:solidFill>
                <a:latin typeface="Rockwell Condensed" panose="02060603050405020104" pitchFamily="18" charset="0"/>
              </a:rPr>
              <a:t>Data Standardization</a:t>
            </a:r>
          </a:p>
        </p:txBody>
      </p:sp>
      <p:sp>
        <p:nvSpPr>
          <p:cNvPr id="10" name="TextBox 9"/>
          <p:cNvSpPr txBox="1"/>
          <p:nvPr/>
        </p:nvSpPr>
        <p:spPr>
          <a:xfrm>
            <a:off x="-177424" y="688062"/>
            <a:ext cx="9466152" cy="307777"/>
          </a:xfrm>
          <a:prstGeom prst="rect">
            <a:avLst/>
          </a:prstGeom>
          <a:noFill/>
        </p:spPr>
        <p:txBody>
          <a:bodyPr wrap="square" rtlCol="0">
            <a:spAutoFit/>
          </a:bodyPr>
          <a:lstStyle/>
          <a:p>
            <a:pPr algn="ctr"/>
            <a:r>
              <a:rPr lang="en-US" sz="1400" b="1" i="1" dirty="0" smtClean="0">
                <a:solidFill>
                  <a:schemeClr val="tx2"/>
                </a:solidFill>
                <a:latin typeface="Trajan Pro" pitchFamily="18" charset="0"/>
              </a:rPr>
              <a:t>Large </a:t>
            </a:r>
            <a:r>
              <a:rPr lang="en-US" sz="1400" b="1" i="1" dirty="0">
                <a:solidFill>
                  <a:schemeClr val="tx2"/>
                </a:solidFill>
                <a:latin typeface="Trajan Pro" pitchFamily="18" charset="0"/>
              </a:rPr>
              <a:t>Scale Seabed Mapping Data Integration &amp; </a:t>
            </a:r>
            <a:r>
              <a:rPr lang="en-US" sz="1400" b="1" i="1" dirty="0" smtClean="0">
                <a:solidFill>
                  <a:schemeClr val="tx2"/>
                </a:solidFill>
                <a:latin typeface="Trajan Pro" pitchFamily="18" charset="0"/>
              </a:rPr>
              <a:t>Exchange - Linking </a:t>
            </a:r>
            <a:r>
              <a:rPr lang="en-US" sz="1400" b="1" i="1" dirty="0">
                <a:solidFill>
                  <a:schemeClr val="tx2"/>
                </a:solidFill>
                <a:latin typeface="Trajan Pro" pitchFamily="18" charset="0"/>
              </a:rPr>
              <a:t>Disparate </a:t>
            </a:r>
            <a:r>
              <a:rPr lang="en-US" sz="1400" b="1" i="1" dirty="0" smtClean="0">
                <a:solidFill>
                  <a:schemeClr val="tx2"/>
                </a:solidFill>
                <a:latin typeface="Trajan Pro" pitchFamily="18" charset="0"/>
              </a:rPr>
              <a:t>Datasets</a:t>
            </a:r>
            <a:endParaRPr lang="en-US" sz="1400" b="1" i="1" dirty="0">
              <a:solidFill>
                <a:schemeClr val="tx2"/>
              </a:solidFill>
              <a:latin typeface="Trajan Pro" pitchFamily="18" charset="0"/>
            </a:endParaRPr>
          </a:p>
        </p:txBody>
      </p:sp>
      <p:sp>
        <p:nvSpPr>
          <p:cNvPr id="11" name="Content Placeholder 2"/>
          <p:cNvSpPr txBox="1">
            <a:spLocks/>
          </p:cNvSpPr>
          <p:nvPr/>
        </p:nvSpPr>
        <p:spPr>
          <a:xfrm>
            <a:off x="-139324" y="1756579"/>
            <a:ext cx="9432452" cy="2800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dirty="0" smtClean="0">
                <a:solidFill>
                  <a:srgbClr val="FFFF66"/>
                </a:solidFill>
                <a:latin typeface="Rockwell Condensed" panose="02060603050405020104" pitchFamily="18" charset="0"/>
              </a:rPr>
              <a:t>IHO Data Center for Digital Bathymetry </a:t>
            </a:r>
          </a:p>
          <a:p>
            <a:pPr marL="0" indent="0" algn="ctr">
              <a:buFont typeface="Arial" pitchFamily="34" charset="0"/>
              <a:buNone/>
            </a:pPr>
            <a:endParaRPr lang="en-US" sz="3600" b="1" dirty="0">
              <a:solidFill>
                <a:srgbClr val="FFFF66"/>
              </a:solidFill>
              <a:latin typeface="Rockwell Condensed" panose="02060603050405020104" pitchFamily="18" charset="0"/>
            </a:endParaRPr>
          </a:p>
          <a:p>
            <a:pPr marL="0" indent="0" algn="ctr">
              <a:buFont typeface="Arial" pitchFamily="34" charset="0"/>
              <a:buNone/>
            </a:pPr>
            <a:r>
              <a:rPr lang="en-US" sz="3600" b="1" dirty="0" err="1" smtClean="0">
                <a:solidFill>
                  <a:srgbClr val="FFFF66"/>
                </a:solidFill>
                <a:latin typeface="Rockwell Condensed" panose="02060603050405020104" pitchFamily="18" charset="0"/>
              </a:rPr>
              <a:t>Gebco</a:t>
            </a:r>
            <a:r>
              <a:rPr lang="en-US" sz="3600" b="1" dirty="0" smtClean="0">
                <a:solidFill>
                  <a:srgbClr val="FFFF66"/>
                </a:solidFill>
                <a:latin typeface="Rockwell Condensed" panose="02060603050405020104" pitchFamily="18" charset="0"/>
              </a:rPr>
              <a:t> Data Store</a:t>
            </a:r>
          </a:p>
          <a:p>
            <a:pPr marL="0" indent="0" algn="ctr">
              <a:buFont typeface="Arial" pitchFamily="34" charset="0"/>
              <a:buNone/>
            </a:pPr>
            <a:endParaRPr lang="en-US" sz="3600" b="1" dirty="0" smtClean="0">
              <a:solidFill>
                <a:srgbClr val="FFFF66"/>
              </a:solidFill>
              <a:latin typeface="Rockwell Condensed" panose="02060603050405020104" pitchFamily="18" charset="0"/>
            </a:endParaRPr>
          </a:p>
          <a:p>
            <a:pPr marL="0" indent="0" algn="ctr">
              <a:buFont typeface="Arial" pitchFamily="34" charset="0"/>
              <a:buNone/>
            </a:pPr>
            <a:r>
              <a:rPr lang="en-US" sz="3600" b="1" dirty="0" smtClean="0">
                <a:solidFill>
                  <a:srgbClr val="FFFF66"/>
                </a:solidFill>
                <a:latin typeface="Rockwell Condensed" panose="02060603050405020104" pitchFamily="18" charset="0"/>
              </a:rPr>
              <a:t>Rolling Deck to Repository (R2R)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1"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2" nodeType="clickEffect">
                                  <p:stCondLst>
                                    <p:cond delay="0"/>
                                  </p:stCondLst>
                                  <p:childTnLst>
                                    <p:animEffect transition="out" filter="fade">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9">
                                            <p:txEl>
                                              <p:pRg st="2" end="2"/>
                                            </p:txEl>
                                          </p:spTgt>
                                        </p:tgtEl>
                                      </p:cBhvr>
                                    </p:animEffect>
                                    <p:set>
                                      <p:cBhvr>
                                        <p:cTn id="27" dur="1" fill="hold">
                                          <p:stCondLst>
                                            <p:cond delay="499"/>
                                          </p:stCondLst>
                                        </p:cTn>
                                        <p:tgtEl>
                                          <p:spTgt spid="9">
                                            <p:txEl>
                                              <p:pRg st="2" end="2"/>
                                            </p:txEl>
                                          </p:spTgt>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9">
                                            <p:txEl>
                                              <p:pRg st="4" end="4"/>
                                            </p:txEl>
                                          </p:spTgt>
                                        </p:tgtEl>
                                      </p:cBhvr>
                                    </p:animEffect>
                                    <p:set>
                                      <p:cBhvr>
                                        <p:cTn id="30" dur="1" fill="hold">
                                          <p:stCondLst>
                                            <p:cond delay="499"/>
                                          </p:stCondLst>
                                        </p:cTn>
                                        <p:tgtEl>
                                          <p:spTgt spid="9">
                                            <p:txEl>
                                              <p:pRg st="4" end="4"/>
                                            </p:txEl>
                                          </p:spTgt>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1" uiExpand="1" build="allAtOnce"/>
      <p:bldP spid="9" grpId="2" build="allAtOnce"/>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2888"/>
            <a:ext cx="8229600" cy="533884"/>
          </a:xfrm>
        </p:spPr>
        <p:txBody>
          <a:bodyPr>
            <a:noAutofit/>
          </a:bodyPr>
          <a:lstStyle/>
          <a:p>
            <a:r>
              <a:rPr lang="en-US" sz="2800" b="1" dirty="0">
                <a:solidFill>
                  <a:srgbClr val="002060"/>
                </a:solidFill>
                <a:latin typeface="Rockwell Condensed" panose="02060603050405020104" pitchFamily="18" charset="0"/>
              </a:rPr>
              <a:t>IHO Data Center for Digital Bathymetry</a:t>
            </a:r>
            <a:endParaRPr lang="en-US" sz="2800" b="1" dirty="0"/>
          </a:p>
        </p:txBody>
      </p:sp>
      <p:sp>
        <p:nvSpPr>
          <p:cNvPr id="13" name="Rectangle 8"/>
          <p:cNvSpPr>
            <a:spLocks noChangeArrowheads="1"/>
          </p:cNvSpPr>
          <p:nvPr/>
        </p:nvSpPr>
        <p:spPr bwMode="auto">
          <a:xfrm>
            <a:off x="898608" y="6279051"/>
            <a:ext cx="7357735" cy="40011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algn="ctr" fontAlgn="base">
              <a:spcBef>
                <a:spcPct val="0"/>
              </a:spcBef>
              <a:spcAft>
                <a:spcPct val="0"/>
              </a:spcAft>
              <a:defRPr/>
            </a:pPr>
            <a:r>
              <a:rPr lang="en-US" sz="2000" b="1" kern="0" dirty="0">
                <a:solidFill>
                  <a:srgbClr val="333399"/>
                </a:solidFill>
                <a:latin typeface="Rockwell" panose="02060603020205020403" pitchFamily="18" charset="0"/>
                <a:cs typeface="Arial" pitchFamily="34" charset="0"/>
              </a:rPr>
              <a:t>Long-term archive and management of </a:t>
            </a:r>
            <a:r>
              <a:rPr lang="en-US" sz="2000" b="1" kern="0" dirty="0" smtClean="0">
                <a:solidFill>
                  <a:srgbClr val="333399"/>
                </a:solidFill>
                <a:latin typeface="Rockwell" panose="02060603020205020403" pitchFamily="18" charset="0"/>
                <a:cs typeface="Arial" pitchFamily="34" charset="0"/>
              </a:rPr>
              <a:t>bathymetric </a:t>
            </a:r>
            <a:r>
              <a:rPr lang="en-US" sz="2000" b="1" kern="0" dirty="0">
                <a:solidFill>
                  <a:srgbClr val="333399"/>
                </a:solidFill>
                <a:latin typeface="Rockwell" panose="02060603020205020403" pitchFamily="18" charset="0"/>
                <a:cs typeface="Arial" pitchFamily="34" charset="0"/>
              </a:rPr>
              <a:t>data </a:t>
            </a:r>
          </a:p>
        </p:txBody>
      </p:sp>
      <p:sp>
        <p:nvSpPr>
          <p:cNvPr id="14" name="Rectangle 8"/>
          <p:cNvSpPr>
            <a:spLocks noChangeArrowheads="1"/>
          </p:cNvSpPr>
          <p:nvPr/>
        </p:nvSpPr>
        <p:spPr bwMode="auto">
          <a:xfrm>
            <a:off x="68238" y="6296111"/>
            <a:ext cx="9021170" cy="40011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fontAlgn="base">
              <a:spcBef>
                <a:spcPct val="0"/>
              </a:spcBef>
              <a:spcAft>
                <a:spcPct val="0"/>
              </a:spcAft>
              <a:defRPr/>
            </a:pPr>
            <a:r>
              <a:rPr lang="en-US" sz="2000" b="1" kern="0" dirty="0">
                <a:solidFill>
                  <a:srgbClr val="333399"/>
                </a:solidFill>
                <a:latin typeface="Rockwell" panose="02060603020205020403" pitchFamily="18" charset="0"/>
                <a:cs typeface="Arial" pitchFamily="34" charset="0"/>
              </a:rPr>
              <a:t>Standard web services for discovery and delivery of data and metadata</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567" b="3987"/>
          <a:stretch/>
        </p:blipFill>
        <p:spPr bwMode="auto">
          <a:xfrm>
            <a:off x="593048" y="697004"/>
            <a:ext cx="7979738" cy="5564987"/>
          </a:xfrm>
          <a:prstGeom prst="rect">
            <a:avLst/>
          </a:prstGeom>
          <a:ln/>
        </p:spPr>
        <p:style>
          <a:lnRef idx="2">
            <a:schemeClr val="accent1"/>
          </a:lnRef>
          <a:fillRef idx="1">
            <a:schemeClr val="lt1"/>
          </a:fillRef>
          <a:effectRef idx="0">
            <a:schemeClr val="accent1"/>
          </a:effectRef>
          <a:fontRef idx="minor">
            <a:schemeClr val="dk1"/>
          </a:fontRef>
        </p:style>
      </p:pic>
      <p:sp>
        <p:nvSpPr>
          <p:cNvPr id="7" name="Title 1"/>
          <p:cNvSpPr txBox="1">
            <a:spLocks/>
          </p:cNvSpPr>
          <p:nvPr/>
        </p:nvSpPr>
        <p:spPr>
          <a:xfrm>
            <a:off x="0" y="52255"/>
            <a:ext cx="9144000" cy="5338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rgbClr val="002060"/>
                </a:solidFill>
                <a:latin typeface="Rockwell Condensed" panose="02060603050405020104" pitchFamily="18" charset="0"/>
              </a:rPr>
              <a:t>General Bathymetric Chart of the Ocean (GEBCO) Data Store</a:t>
            </a:r>
            <a:endParaRPr lang="en-US" sz="2400" b="1" dirty="0"/>
          </a:p>
        </p:txBody>
      </p:sp>
      <p:sp>
        <p:nvSpPr>
          <p:cNvPr id="10" name="Content Placeholder 1"/>
          <p:cNvSpPr txBox="1">
            <a:spLocks/>
          </p:cNvSpPr>
          <p:nvPr/>
        </p:nvSpPr>
        <p:spPr>
          <a:xfrm>
            <a:off x="258266" y="1226162"/>
            <a:ext cx="3869981" cy="4413516"/>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a:r>
              <a:rPr lang="en-US" sz="1800" dirty="0" smtClean="0">
                <a:latin typeface="Rockwell" panose="02060603020205020403" pitchFamily="18" charset="0"/>
              </a:rPr>
              <a:t>Seeks </a:t>
            </a:r>
            <a:r>
              <a:rPr lang="en-US" sz="1800" dirty="0">
                <a:latin typeface="Rockwell" panose="02060603020205020403" pitchFamily="18" charset="0"/>
              </a:rPr>
              <a:t>processed and gridded data</a:t>
            </a:r>
          </a:p>
          <a:p>
            <a:pPr marL="171450" lvl="1" indent="0">
              <a:buFont typeface="Arial" pitchFamily="34" charset="0"/>
              <a:buNone/>
            </a:pPr>
            <a:endParaRPr lang="en-US" sz="1800" dirty="0" smtClean="0">
              <a:latin typeface="Rockwell" panose="02060603020205020403" pitchFamily="18" charset="0"/>
            </a:endParaRPr>
          </a:p>
          <a:p>
            <a:pPr marL="457200" lvl="1"/>
            <a:r>
              <a:rPr lang="en-US" sz="1800" dirty="0" smtClean="0">
                <a:latin typeface="Rockwell" panose="02060603020205020403" pitchFamily="18" charset="0"/>
              </a:rPr>
              <a:t>Grid cells flagged with constraint information</a:t>
            </a:r>
          </a:p>
          <a:p>
            <a:pPr marL="171450" lvl="1" indent="0">
              <a:buFont typeface="Arial" pitchFamily="34" charset="0"/>
              <a:buNone/>
            </a:pPr>
            <a:endParaRPr lang="en-US" sz="1800" dirty="0" smtClean="0">
              <a:latin typeface="Rockwell" panose="02060603020205020403" pitchFamily="18" charset="0"/>
            </a:endParaRPr>
          </a:p>
          <a:p>
            <a:pPr marL="457200" lvl="1"/>
            <a:r>
              <a:rPr lang="en-US" sz="1800" dirty="0" smtClean="0">
                <a:latin typeface="Rockwell" panose="02060603020205020403" pitchFamily="18" charset="0"/>
              </a:rPr>
              <a:t>Attributed to source organizations to encourage contributions</a:t>
            </a:r>
          </a:p>
          <a:p>
            <a:pPr marL="171450" lvl="1" indent="0">
              <a:buNone/>
            </a:pPr>
            <a:endParaRPr lang="en-US" sz="1800" dirty="0" smtClean="0">
              <a:latin typeface="Rockwell" panose="02060603020205020403" pitchFamily="18" charset="0"/>
            </a:endParaRPr>
          </a:p>
          <a:p>
            <a:pPr marL="457200" lvl="1"/>
            <a:r>
              <a:rPr lang="en-US" sz="1800" dirty="0">
                <a:latin typeface="Rockwell" panose="02060603020205020403" pitchFamily="18" charset="0"/>
              </a:rPr>
              <a:t>Public (free, open access)</a:t>
            </a:r>
          </a:p>
          <a:p>
            <a:pPr marL="457200" lvl="1"/>
            <a:endParaRPr lang="en-US" sz="1800" dirty="0">
              <a:latin typeface="Rockwell" panose="02060603020205020403" pitchFamily="18" charset="0"/>
            </a:endParaRPr>
          </a:p>
          <a:p>
            <a:pPr marL="457200" lvl="1"/>
            <a:r>
              <a:rPr lang="en-US" sz="1800" dirty="0">
                <a:latin typeface="Rockwell" panose="02060603020205020403" pitchFamily="18" charset="0"/>
              </a:rPr>
              <a:t>Two-way access to data and </a:t>
            </a:r>
            <a:r>
              <a:rPr lang="en-US" sz="1800" dirty="0" smtClean="0">
                <a:latin typeface="Rockwell" panose="02060603020205020403" pitchFamily="18" charset="0"/>
              </a:rPr>
              <a:t>metadata</a:t>
            </a: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523" t="8845" r="8475" b="29688"/>
          <a:stretch/>
        </p:blipFill>
        <p:spPr bwMode="auto">
          <a:xfrm>
            <a:off x="4276512" y="1986279"/>
            <a:ext cx="4698291" cy="2878860"/>
          </a:xfrm>
          <a:prstGeom prst="rect">
            <a:avLst/>
          </a:prstGeom>
          <a:ln/>
        </p:spPr>
        <p:style>
          <a:lnRef idx="2">
            <a:schemeClr val="dk1"/>
          </a:lnRef>
          <a:fillRef idx="1">
            <a:schemeClr val="lt1"/>
          </a:fillRef>
          <a:effectRef idx="0">
            <a:schemeClr val="dk1"/>
          </a:effectRef>
          <a:fontRef idx="minor">
            <a:schemeClr val="dk1"/>
          </a:fontRef>
        </p:style>
      </p:pic>
      <p:sp>
        <p:nvSpPr>
          <p:cNvPr id="15" name="Content Placeholder 1"/>
          <p:cNvSpPr txBox="1">
            <a:spLocks/>
          </p:cNvSpPr>
          <p:nvPr/>
        </p:nvSpPr>
        <p:spPr>
          <a:xfrm>
            <a:off x="141632" y="5813664"/>
            <a:ext cx="8879335" cy="646331"/>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800" b="1" kern="0" dirty="0" smtClean="0">
                <a:solidFill>
                  <a:srgbClr val="333399"/>
                </a:solidFill>
                <a:latin typeface="Rockwell" panose="02060603020205020403" pitchFamily="18" charset="0"/>
                <a:cs typeface="Arial" pitchFamily="34" charset="0"/>
              </a:rPr>
              <a:t>A repository for bathymetric </a:t>
            </a:r>
            <a:r>
              <a:rPr lang="en-US" sz="1800" b="1" kern="0" dirty="0" err="1" smtClean="0">
                <a:solidFill>
                  <a:srgbClr val="333399"/>
                </a:solidFill>
                <a:latin typeface="Rockwell" panose="02060603020205020403" pitchFamily="18" charset="0"/>
                <a:cs typeface="Arial" pitchFamily="34" charset="0"/>
              </a:rPr>
              <a:t>trackline</a:t>
            </a:r>
            <a:r>
              <a:rPr lang="en-US" sz="1800" b="1" kern="0" dirty="0" smtClean="0">
                <a:solidFill>
                  <a:srgbClr val="333399"/>
                </a:solidFill>
                <a:latin typeface="Rockwell" panose="02060603020205020403" pitchFamily="18" charset="0"/>
                <a:cs typeface="Arial" pitchFamily="34" charset="0"/>
              </a:rPr>
              <a:t> and gridded data used to produce  GEBCO grids</a:t>
            </a:r>
          </a:p>
        </p:txBody>
      </p:sp>
      <p:sp>
        <p:nvSpPr>
          <p:cNvPr id="16" name="Rectangle 8"/>
          <p:cNvSpPr>
            <a:spLocks noChangeArrowheads="1"/>
          </p:cNvSpPr>
          <p:nvPr/>
        </p:nvSpPr>
        <p:spPr bwMode="auto">
          <a:xfrm>
            <a:off x="2437910" y="6266546"/>
            <a:ext cx="4289324"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defRPr/>
            </a:pPr>
            <a:r>
              <a:rPr lang="en-US" b="1" kern="0" dirty="0" smtClean="0">
                <a:solidFill>
                  <a:srgbClr val="333399"/>
                </a:solidFill>
                <a:latin typeface="Rockwell" panose="02060603020205020403" pitchFamily="18" charset="0"/>
                <a:cs typeface="Arial" pitchFamily="34" charset="0"/>
              </a:rPr>
              <a:t>2015 – GEBCO Data Store Layer</a:t>
            </a:r>
            <a:endParaRPr lang="en-US" b="1" kern="0" dirty="0">
              <a:solidFill>
                <a:srgbClr val="333399"/>
              </a:solidFill>
              <a:latin typeface="Rockwell" panose="02060603020205020403" pitchFamily="18" charset="0"/>
              <a:cs typeface="Arial" pitchFamily="34" charset="0"/>
            </a:endParaRPr>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567" b="3987"/>
          <a:stretch/>
        </p:blipFill>
        <p:spPr bwMode="auto">
          <a:xfrm>
            <a:off x="579600" y="683556"/>
            <a:ext cx="7993185" cy="5574365"/>
          </a:xfrm>
          <a:prstGeom prst="rect">
            <a:avLst/>
          </a:prstGeom>
          <a:ln/>
        </p:spPr>
        <p:style>
          <a:lnRef idx="2">
            <a:schemeClr val="accent1"/>
          </a:lnRef>
          <a:fillRef idx="1">
            <a:schemeClr val="lt1"/>
          </a:fillRef>
          <a:effectRef idx="0">
            <a:schemeClr val="accent1"/>
          </a:effectRef>
          <a:fontRef idx="minor">
            <a:schemeClr val="dk1"/>
          </a:fontRef>
        </p:style>
      </p:pic>
      <p:sp>
        <p:nvSpPr>
          <p:cNvPr id="18" name="Rectangle 17"/>
          <p:cNvSpPr/>
          <p:nvPr/>
        </p:nvSpPr>
        <p:spPr>
          <a:xfrm>
            <a:off x="576644" y="1387365"/>
            <a:ext cx="1650524" cy="1108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96000" y="2438400"/>
            <a:ext cx="1790700" cy="1657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11016" y="4019550"/>
            <a:ext cx="1638300" cy="18836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8"/>
          <p:cNvSpPr>
            <a:spLocks noChangeArrowheads="1"/>
          </p:cNvSpPr>
          <p:nvPr/>
        </p:nvSpPr>
        <p:spPr bwMode="auto">
          <a:xfrm>
            <a:off x="2220586" y="6309829"/>
            <a:ext cx="4724962"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defRPr/>
            </a:pPr>
            <a:r>
              <a:rPr lang="en-US" b="1" kern="0" dirty="0" smtClean="0">
                <a:solidFill>
                  <a:srgbClr val="333399"/>
                </a:solidFill>
                <a:latin typeface="Rockwell" panose="02060603020205020403" pitchFamily="18" charset="0"/>
                <a:cs typeface="Arial" pitchFamily="34" charset="0"/>
              </a:rPr>
              <a:t>Public Access to Continental Shelf Data</a:t>
            </a:r>
            <a:endParaRPr lang="en-US" b="1" kern="0" dirty="0">
              <a:solidFill>
                <a:srgbClr val="333399"/>
              </a:solidFill>
              <a:latin typeface="Rockwell" panose="02060603020205020403" pitchFamily="18" charset="0"/>
              <a:cs typeface="Arial" pitchFamily="34" charset="0"/>
            </a:endParaRPr>
          </a:p>
        </p:txBody>
      </p:sp>
    </p:spTree>
    <p:extLst>
      <p:ext uri="{BB962C8B-B14F-4D97-AF65-F5344CB8AC3E}">
        <p14:creationId xmlns:p14="http://schemas.microsoft.com/office/powerpoint/2010/main" xmlns="" val="214507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1" nodeType="with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3" grpId="1" animBg="1"/>
      <p:bldP spid="14" grpId="0" animBg="1"/>
      <p:bldP spid="14" grpId="1" animBg="1"/>
      <p:bldP spid="7" grpId="0"/>
      <p:bldP spid="10" grpId="0" animBg="1"/>
      <p:bldP spid="10" grpId="1" animBg="1"/>
      <p:bldP spid="15" grpId="0" animBg="1"/>
      <p:bldP spid="15" grpId="1" animBg="1"/>
      <p:bldP spid="16" grpId="0" animBg="1"/>
      <p:bldP spid="16" grpId="1"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52255"/>
            <a:ext cx="9144000" cy="533884"/>
          </a:xfrm>
        </p:spPr>
        <p:txBody>
          <a:bodyPr>
            <a:noAutofit/>
          </a:bodyPr>
          <a:lstStyle/>
          <a:p>
            <a:r>
              <a:rPr lang="en-US" sz="2400" b="1" dirty="0" smtClean="0">
                <a:solidFill>
                  <a:srgbClr val="002060"/>
                </a:solidFill>
                <a:latin typeface="Rockwell Condensed" panose="02060603050405020104" pitchFamily="18" charset="0"/>
              </a:rPr>
              <a:t>General Bathymetric Chart of the Ocean (GEBCO) Data Store</a:t>
            </a:r>
            <a:endParaRPr lang="en-US" sz="2400" b="1" dirty="0"/>
          </a:p>
        </p:txBody>
      </p:sp>
      <p:sp>
        <p:nvSpPr>
          <p:cNvPr id="7" name="Rectangle 8"/>
          <p:cNvSpPr>
            <a:spLocks noChangeArrowheads="1"/>
          </p:cNvSpPr>
          <p:nvPr/>
        </p:nvSpPr>
        <p:spPr bwMode="auto">
          <a:xfrm>
            <a:off x="2424664" y="6157727"/>
            <a:ext cx="4289324" cy="369332"/>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algn="ctr" fontAlgn="base">
              <a:spcBef>
                <a:spcPct val="0"/>
              </a:spcBef>
              <a:spcAft>
                <a:spcPct val="0"/>
              </a:spcAft>
              <a:defRPr/>
            </a:pPr>
            <a:r>
              <a:rPr lang="en-US" b="1" kern="0" dirty="0" smtClean="0">
                <a:solidFill>
                  <a:srgbClr val="333399"/>
                </a:solidFill>
                <a:latin typeface="Rockwell" panose="02060603020205020403" pitchFamily="18" charset="0"/>
                <a:cs typeface="Arial" pitchFamily="34" charset="0"/>
              </a:rPr>
              <a:t>Create and submit metadata</a:t>
            </a:r>
            <a:endParaRPr lang="en-US" b="1" kern="0" dirty="0">
              <a:solidFill>
                <a:srgbClr val="333399"/>
              </a:solidFill>
              <a:latin typeface="Rockwell" panose="02060603020205020403" pitchFamily="18" charset="0"/>
              <a:cs typeface="Arial" pitchFamily="34" charset="0"/>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522912" y="984706"/>
            <a:ext cx="8080931" cy="3341638"/>
          </a:xfrm>
          <a:prstGeom prst="rect">
            <a:avLst/>
          </a:prstGeom>
          <a:ln/>
        </p:spPr>
        <p:style>
          <a:lnRef idx="2">
            <a:schemeClr val="accent3"/>
          </a:lnRef>
          <a:fillRef idx="1">
            <a:schemeClr val="lt1"/>
          </a:fillRef>
          <a:effectRef idx="0">
            <a:schemeClr val="accent3"/>
          </a:effectRef>
          <a:fontRef idx="minor">
            <a:schemeClr val="dk1"/>
          </a:fontRef>
        </p:style>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589361" y="1268725"/>
            <a:ext cx="5363570" cy="4768814"/>
          </a:xfrm>
          <a:prstGeom prst="rect">
            <a:avLst/>
          </a:prstGeom>
          <a:ln/>
        </p:spPr>
        <p:style>
          <a:lnRef idx="2">
            <a:schemeClr val="accent3"/>
          </a:lnRef>
          <a:fillRef idx="1">
            <a:schemeClr val="lt1"/>
          </a:fillRef>
          <a:effectRef idx="0">
            <a:schemeClr val="accent3"/>
          </a:effectRef>
          <a:fontRef idx="minor">
            <a:schemeClr val="dk1"/>
          </a:fontRef>
        </p:style>
      </p:pic>
      <p:sp>
        <p:nvSpPr>
          <p:cNvPr id="10" name="Rectangle 8"/>
          <p:cNvSpPr>
            <a:spLocks noChangeArrowheads="1"/>
          </p:cNvSpPr>
          <p:nvPr/>
        </p:nvSpPr>
        <p:spPr bwMode="auto">
          <a:xfrm>
            <a:off x="522912" y="4882606"/>
            <a:ext cx="2531999"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defRPr/>
            </a:pPr>
            <a:r>
              <a:rPr lang="en-US" b="1" kern="0" dirty="0" smtClean="0">
                <a:solidFill>
                  <a:srgbClr val="333399"/>
                </a:solidFill>
                <a:latin typeface="Rockwell" panose="02060603020205020403" pitchFamily="18" charset="0"/>
                <a:cs typeface="Arial" pitchFamily="34" charset="0"/>
              </a:rPr>
              <a:t>Spring 2015: Data upload &amp; access </a:t>
            </a:r>
            <a:endParaRPr lang="en-US" b="1" kern="0" dirty="0">
              <a:solidFill>
                <a:srgbClr val="333399"/>
              </a:solidFill>
              <a:latin typeface="Rockwell" panose="02060603020205020403" pitchFamily="18" charset="0"/>
              <a:cs typeface="Arial" pitchFamily="34" charset="0"/>
            </a:endParaRP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42839" y="952994"/>
            <a:ext cx="9043864" cy="4307770"/>
          </a:xfrm>
          <a:prstGeom prst="rect">
            <a:avLst/>
          </a:prstGeom>
          <a:ln/>
        </p:spPr>
        <p:style>
          <a:lnRef idx="2">
            <a:schemeClr val="accent3"/>
          </a:lnRef>
          <a:fillRef idx="1">
            <a:schemeClr val="lt1"/>
          </a:fillRef>
          <a:effectRef idx="0">
            <a:schemeClr val="accent3"/>
          </a:effectRef>
          <a:fontRef idx="minor">
            <a:schemeClr val="dk1"/>
          </a:fontRef>
        </p:style>
      </p:pic>
      <p:sp>
        <p:nvSpPr>
          <p:cNvPr id="2" name="Rectangle 1"/>
          <p:cNvSpPr/>
          <p:nvPr/>
        </p:nvSpPr>
        <p:spPr>
          <a:xfrm>
            <a:off x="968188" y="3321423"/>
            <a:ext cx="2407024" cy="851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p:cNvSpPr>
            <a:spLocks noChangeArrowheads="1"/>
          </p:cNvSpPr>
          <p:nvPr/>
        </p:nvSpPr>
        <p:spPr bwMode="auto">
          <a:xfrm>
            <a:off x="285008" y="5677044"/>
            <a:ext cx="8573984" cy="646331"/>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fontAlgn="base">
              <a:spcBef>
                <a:spcPct val="0"/>
              </a:spcBef>
              <a:spcAft>
                <a:spcPct val="0"/>
              </a:spcAft>
              <a:defRPr/>
            </a:pPr>
            <a:r>
              <a:rPr lang="en-US" b="1" kern="0" dirty="0" smtClean="0">
                <a:solidFill>
                  <a:srgbClr val="333399"/>
                </a:solidFill>
                <a:latin typeface="Rockwell" panose="02060603020205020403" pitchFamily="18" charset="0"/>
                <a:cs typeface="Arial" pitchFamily="34" charset="0"/>
              </a:rPr>
              <a:t>Enables contributors to easily create acceptable </a:t>
            </a:r>
            <a:r>
              <a:rPr lang="en-US" b="1" u="sng" kern="0" dirty="0" smtClean="0">
                <a:solidFill>
                  <a:srgbClr val="333399"/>
                </a:solidFill>
                <a:latin typeface="Rockwell" panose="02060603020205020403" pitchFamily="18" charset="0"/>
                <a:cs typeface="Arial" pitchFamily="34" charset="0"/>
              </a:rPr>
              <a:t>metadata</a:t>
            </a:r>
            <a:r>
              <a:rPr lang="en-US" b="1" kern="0" dirty="0" smtClean="0">
                <a:solidFill>
                  <a:srgbClr val="333399"/>
                </a:solidFill>
                <a:latin typeface="Rockwell" panose="02060603020205020403" pitchFamily="18" charset="0"/>
                <a:cs typeface="Arial" pitchFamily="34" charset="0"/>
              </a:rPr>
              <a:t> and submit </a:t>
            </a:r>
            <a:r>
              <a:rPr lang="en-US" b="1" u="sng" kern="0" dirty="0" smtClean="0">
                <a:solidFill>
                  <a:srgbClr val="333399"/>
                </a:solidFill>
                <a:latin typeface="Rockwell" panose="02060603020205020403" pitchFamily="18" charset="0"/>
                <a:cs typeface="Arial" pitchFamily="34" charset="0"/>
              </a:rPr>
              <a:t>data</a:t>
            </a:r>
            <a:r>
              <a:rPr lang="en-US" b="1" kern="0" dirty="0" smtClean="0">
                <a:solidFill>
                  <a:srgbClr val="333399"/>
                </a:solidFill>
                <a:latin typeface="Rockwell" panose="02060603020205020403" pitchFamily="18" charset="0"/>
                <a:cs typeface="Arial" pitchFamily="34" charset="0"/>
              </a:rPr>
              <a:t> through an HTML form.</a:t>
            </a:r>
            <a:endParaRPr lang="en-US" b="1" kern="0" dirty="0">
              <a:solidFill>
                <a:srgbClr val="333399"/>
              </a:solidFill>
              <a:latin typeface="Rockwell" panose="02060603020205020403" pitchFamily="18" charset="0"/>
              <a:cs typeface="Arial" pitchFamily="34" charset="0"/>
            </a:endParaRPr>
          </a:p>
        </p:txBody>
      </p:sp>
    </p:spTree>
    <p:extLst>
      <p:ext uri="{BB962C8B-B14F-4D97-AF65-F5344CB8AC3E}">
        <p14:creationId xmlns:p14="http://schemas.microsoft.com/office/powerpoint/2010/main" xmlns="" val="39099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074"/>
                                        </p:tgtEl>
                                      </p:cBhvr>
                                    </p:animEffect>
                                    <p:set>
                                      <p:cBhvr>
                                        <p:cTn id="20" dur="1" fill="hold">
                                          <p:stCondLst>
                                            <p:cond delay="499"/>
                                          </p:stCondLst>
                                        </p:cTn>
                                        <p:tgtEl>
                                          <p:spTgt spid="3074"/>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 grpId="0" animBg="1"/>
      <p:bldP spid="2"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172" y="941846"/>
            <a:ext cx="8270397" cy="4870488"/>
          </a:xfrm>
          <a:prstGeom prst="rect">
            <a:avLst/>
          </a:prstGeom>
          <a:solidFill>
            <a:schemeClr val="bg1">
              <a:alpha val="51000"/>
            </a:schemeClr>
          </a:solidFill>
          <a:ln>
            <a:noFill/>
          </a:ln>
          <a:effectLst/>
          <a:extLst/>
        </p:spPr>
      </p:pic>
      <p:sp>
        <p:nvSpPr>
          <p:cNvPr id="6" name="Title 1"/>
          <p:cNvSpPr>
            <a:spLocks noGrp="1"/>
          </p:cNvSpPr>
          <p:nvPr>
            <p:ph type="title"/>
          </p:nvPr>
        </p:nvSpPr>
        <p:spPr>
          <a:xfrm>
            <a:off x="457200" y="62888"/>
            <a:ext cx="8229600" cy="533884"/>
          </a:xfrm>
        </p:spPr>
        <p:txBody>
          <a:bodyPr vert="horz" lIns="91440" tIns="45720" rIns="91440" bIns="45720" rtlCol="0" anchor="ctr">
            <a:noAutofit/>
          </a:bodyPr>
          <a:lstStyle/>
          <a:p>
            <a:r>
              <a:rPr lang="en-US" sz="2800" b="1" dirty="0">
                <a:solidFill>
                  <a:srgbClr val="002060"/>
                </a:solidFill>
                <a:latin typeface="Rockwell Condensed" panose="02060603050405020104" pitchFamily="18" charset="0"/>
              </a:rPr>
              <a:t>R2R - Rolling Deck to Repository</a:t>
            </a:r>
          </a:p>
        </p:txBody>
      </p:sp>
      <p:sp>
        <p:nvSpPr>
          <p:cNvPr id="4" name="Shape 251"/>
          <p:cNvSpPr txBox="1"/>
          <p:nvPr/>
        </p:nvSpPr>
        <p:spPr>
          <a:xfrm>
            <a:off x="914397" y="1172953"/>
            <a:ext cx="3562699"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lvl="0" algn="ctr" fontAlgn="base">
              <a:spcBef>
                <a:spcPct val="0"/>
              </a:spcBef>
              <a:spcAft>
                <a:spcPct val="0"/>
              </a:spcAft>
              <a:defRPr sz="2000" b="1" i="1" kern="0">
                <a:solidFill>
                  <a:srgbClr val="333399"/>
                </a:solidFill>
                <a:latin typeface="Rockwell" panose="02060603020205020403" pitchFamily="18"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US" dirty="0">
                <a:sym typeface="Arial"/>
              </a:rPr>
              <a:t>Integrated Ocean &amp; Coastal Mapping Program</a:t>
            </a:r>
          </a:p>
        </p:txBody>
      </p:sp>
      <p:sp>
        <p:nvSpPr>
          <p:cNvPr id="9" name="Rectangle 8"/>
          <p:cNvSpPr>
            <a:spLocks noChangeArrowheads="1"/>
          </p:cNvSpPr>
          <p:nvPr/>
        </p:nvSpPr>
        <p:spPr bwMode="auto">
          <a:xfrm>
            <a:off x="152051" y="5912636"/>
            <a:ext cx="8861324" cy="646331"/>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fontAlgn="base">
              <a:spcBef>
                <a:spcPct val="0"/>
              </a:spcBef>
              <a:spcAft>
                <a:spcPct val="0"/>
              </a:spcAft>
              <a:defRPr/>
            </a:pPr>
            <a:r>
              <a:rPr lang="en-US" b="1" kern="0" dirty="0" smtClean="0">
                <a:solidFill>
                  <a:srgbClr val="333399"/>
                </a:solidFill>
                <a:latin typeface="Rockwell" panose="02060603020205020403" pitchFamily="18" charset="0"/>
                <a:cs typeface="Arial" pitchFamily="34" charset="0"/>
              </a:rPr>
              <a:t>Academic/Government </a:t>
            </a:r>
            <a:r>
              <a:rPr lang="en-US" b="1" kern="0" dirty="0">
                <a:solidFill>
                  <a:srgbClr val="333399"/>
                </a:solidFill>
                <a:latin typeface="Rockwell" panose="02060603020205020403" pitchFamily="18" charset="0"/>
                <a:cs typeface="Arial" pitchFamily="34" charset="0"/>
              </a:rPr>
              <a:t>collaboration to automate delivery of data and generation of metadata from </a:t>
            </a:r>
            <a:r>
              <a:rPr lang="en-US" b="1" u="sng" kern="0" dirty="0">
                <a:solidFill>
                  <a:srgbClr val="333399"/>
                </a:solidFill>
                <a:latin typeface="Rockwell" panose="02060603020205020403" pitchFamily="18" charset="0"/>
                <a:cs typeface="Arial" pitchFamily="34" charset="0"/>
              </a:rPr>
              <a:t>ship</a:t>
            </a:r>
            <a:r>
              <a:rPr lang="en-US" b="1" kern="0" dirty="0">
                <a:solidFill>
                  <a:srgbClr val="333399"/>
                </a:solidFill>
                <a:latin typeface="Rockwell" panose="02060603020205020403" pitchFamily="18" charset="0"/>
                <a:cs typeface="Arial" pitchFamily="34" charset="0"/>
              </a:rPr>
              <a:t> to </a:t>
            </a:r>
            <a:r>
              <a:rPr lang="en-US" b="1" u="sng" kern="0" dirty="0">
                <a:solidFill>
                  <a:srgbClr val="333399"/>
                </a:solidFill>
                <a:latin typeface="Rockwell" panose="02060603020205020403" pitchFamily="18" charset="0"/>
                <a:cs typeface="Arial" pitchFamily="34" charset="0"/>
              </a:rPr>
              <a:t>processing center </a:t>
            </a:r>
            <a:r>
              <a:rPr lang="en-US" b="1" kern="0" dirty="0">
                <a:solidFill>
                  <a:srgbClr val="333399"/>
                </a:solidFill>
                <a:latin typeface="Rockwell" panose="02060603020205020403" pitchFamily="18" charset="0"/>
                <a:cs typeface="Arial" pitchFamily="34" charset="0"/>
              </a:rPr>
              <a:t>to </a:t>
            </a:r>
            <a:r>
              <a:rPr lang="en-US" b="1" u="sng" kern="0" dirty="0">
                <a:solidFill>
                  <a:srgbClr val="333399"/>
                </a:solidFill>
                <a:latin typeface="Rockwell" panose="02060603020205020403" pitchFamily="18" charset="0"/>
                <a:cs typeface="Arial" pitchFamily="34" charset="0"/>
              </a:rPr>
              <a:t>repository</a:t>
            </a:r>
            <a:r>
              <a:rPr lang="en-US" b="1" kern="0" dirty="0">
                <a:solidFill>
                  <a:srgbClr val="333399"/>
                </a:solidFill>
                <a:latin typeface="Rockwell" panose="02060603020205020403" pitchFamily="18" charset="0"/>
                <a:cs typeface="Arial" pitchFamily="34" charset="0"/>
              </a:rPr>
              <a:t> (archive)</a:t>
            </a:r>
          </a:p>
        </p:txBody>
      </p:sp>
      <p:sp>
        <p:nvSpPr>
          <p:cNvPr id="7" name="Shape 251"/>
          <p:cNvSpPr txBox="1"/>
          <p:nvPr/>
        </p:nvSpPr>
        <p:spPr>
          <a:xfrm>
            <a:off x="2479295" y="6118888"/>
            <a:ext cx="4214249" cy="40011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defPPr>
              <a:defRPr lang="en-US"/>
            </a:defPPr>
            <a:lvl1pPr lvl="0" fontAlgn="base">
              <a:spcBef>
                <a:spcPct val="0"/>
              </a:spcBef>
              <a:spcAft>
                <a:spcPct val="0"/>
              </a:spcAft>
              <a:defRPr b="1" kern="0">
                <a:solidFill>
                  <a:srgbClr val="333399"/>
                </a:solidFill>
                <a:latin typeface="Rockwell" panose="02060603020205020403" pitchFamily="18" charset="0"/>
                <a:cs typeface="Arial" pitchFamily="34" charset="0"/>
              </a:defRPr>
            </a:lvl1pPr>
          </a:lstStyle>
          <a:p>
            <a:pPr algn="ctr"/>
            <a:r>
              <a:rPr lang="en" sz="2000" i="1" dirty="0">
                <a:sym typeface="Arial"/>
              </a:rPr>
              <a:t>“Map once, use many times”</a:t>
            </a:r>
          </a:p>
        </p:txBody>
      </p:sp>
      <p:sp>
        <p:nvSpPr>
          <p:cNvPr id="8" name="TextBox 7"/>
          <p:cNvSpPr txBox="1"/>
          <p:nvPr/>
        </p:nvSpPr>
        <p:spPr>
          <a:xfrm>
            <a:off x="106875" y="811041"/>
            <a:ext cx="807522" cy="261610"/>
          </a:xfrm>
          <a:prstGeom prst="rect">
            <a:avLst/>
          </a:prstGeom>
          <a:solidFill>
            <a:schemeClr val="bg1"/>
          </a:solidFill>
          <a:ln>
            <a:no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fontAlgn="base">
              <a:spcBef>
                <a:spcPct val="0"/>
              </a:spcBef>
              <a:spcAft>
                <a:spcPct val="0"/>
              </a:spcAft>
            </a:pPr>
            <a:r>
              <a:rPr lang="en-US" sz="1100" b="1" i="1" dirty="0" smtClean="0">
                <a:solidFill>
                  <a:srgbClr val="000000">
                    <a:lumMod val="75000"/>
                  </a:srgbClr>
                </a:solidFill>
              </a:rPr>
              <a:t>rvdata.us</a:t>
            </a:r>
            <a:endParaRPr lang="en-US" sz="1100" b="1" i="1" dirty="0">
              <a:solidFill>
                <a:srgbClr val="000000">
                  <a:lumMod val="75000"/>
                </a:srgbClr>
              </a:solidFill>
            </a:endParaRPr>
          </a:p>
        </p:txBody>
      </p:sp>
      <p:sp>
        <p:nvSpPr>
          <p:cNvPr id="10" name="Title 1"/>
          <p:cNvSpPr txBox="1">
            <a:spLocks/>
          </p:cNvSpPr>
          <p:nvPr/>
        </p:nvSpPr>
        <p:spPr>
          <a:xfrm>
            <a:off x="1371600" y="-1306914"/>
            <a:ext cx="8229600" cy="5338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latin typeface="Rockwell Condensed" panose="02060603050405020104" pitchFamily="18" charset="0"/>
              </a:rPr>
              <a:t>Integrated Ocean &amp; Coastal Mapping Program</a:t>
            </a:r>
            <a:endParaRPr lang="en-US" sz="2800" b="1" dirty="0">
              <a:solidFill>
                <a:srgbClr val="002060"/>
              </a:solidFill>
              <a:latin typeface="Rockwell Condensed" panose="02060603050405020104" pitchFamily="18" charset="0"/>
            </a:endParaRPr>
          </a:p>
        </p:txBody>
      </p:sp>
    </p:spTree>
    <p:extLst>
      <p:ext uri="{BB962C8B-B14F-4D97-AF65-F5344CB8AC3E}">
        <p14:creationId xmlns:p14="http://schemas.microsoft.com/office/powerpoint/2010/main" xmlns="" val="17153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0" y="0"/>
            <a:ext cx="9144000" cy="6858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469452" y="1170441"/>
            <a:ext cx="8229600" cy="2800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tx2"/>
                </a:solidFill>
                <a:latin typeface="Rockwell Condensed" panose="02060603050405020104" pitchFamily="18" charset="0"/>
              </a:rPr>
              <a:t>Priority #1: Improve Data Access</a:t>
            </a:r>
          </a:p>
          <a:p>
            <a:r>
              <a:rPr lang="en-US" b="1" dirty="0" smtClean="0">
                <a:solidFill>
                  <a:schemeClr val="bg1"/>
                </a:solidFill>
                <a:latin typeface="Rockwell Condensed" panose="02060603050405020104" pitchFamily="18" charset="0"/>
              </a:rPr>
              <a:t>IHO DCDB &amp; </a:t>
            </a:r>
            <a:r>
              <a:rPr lang="en-US" b="1" dirty="0" err="1" smtClean="0">
                <a:solidFill>
                  <a:schemeClr val="bg1"/>
                </a:solidFill>
                <a:latin typeface="Rockwell Condensed" panose="02060603050405020104" pitchFamily="18" charset="0"/>
              </a:rPr>
              <a:t>Gebco</a:t>
            </a:r>
            <a:r>
              <a:rPr lang="en-US" b="1" dirty="0" smtClean="0">
                <a:solidFill>
                  <a:schemeClr val="bg1"/>
                </a:solidFill>
                <a:latin typeface="Rockwell Condensed" panose="02060603050405020104" pitchFamily="18" charset="0"/>
              </a:rPr>
              <a:t> Data Store</a:t>
            </a:r>
          </a:p>
          <a:p>
            <a:endParaRPr lang="en-US" b="1" dirty="0" smtClean="0">
              <a:solidFill>
                <a:schemeClr val="bg1"/>
              </a:solidFill>
              <a:latin typeface="Rockwell Condensed" panose="02060603050405020104" pitchFamily="18" charset="0"/>
            </a:endParaRPr>
          </a:p>
          <a:p>
            <a:pPr marL="0" indent="0">
              <a:buNone/>
            </a:pPr>
            <a:r>
              <a:rPr lang="en-US" b="1" dirty="0">
                <a:solidFill>
                  <a:schemeClr val="tx2"/>
                </a:solidFill>
                <a:latin typeface="Rockwell Condensed" panose="02060603050405020104" pitchFamily="18" charset="0"/>
              </a:rPr>
              <a:t>Priority </a:t>
            </a:r>
            <a:r>
              <a:rPr lang="en-US" b="1" dirty="0" smtClean="0">
                <a:solidFill>
                  <a:schemeClr val="tx2"/>
                </a:solidFill>
                <a:latin typeface="Rockwell Condensed" panose="02060603050405020104" pitchFamily="18" charset="0"/>
              </a:rPr>
              <a:t>#2: </a:t>
            </a:r>
            <a:r>
              <a:rPr lang="en-US" b="1" dirty="0">
                <a:solidFill>
                  <a:schemeClr val="tx2"/>
                </a:solidFill>
                <a:latin typeface="Rockwell Condensed" panose="02060603050405020104" pitchFamily="18" charset="0"/>
              </a:rPr>
              <a:t>Improve Data </a:t>
            </a:r>
            <a:r>
              <a:rPr lang="en-US" b="1" dirty="0" smtClean="0">
                <a:solidFill>
                  <a:schemeClr val="tx2"/>
                </a:solidFill>
                <a:latin typeface="Rockwell Condensed" panose="02060603050405020104" pitchFamily="18" charset="0"/>
              </a:rPr>
              <a:t>Sharing</a:t>
            </a:r>
          </a:p>
          <a:p>
            <a:r>
              <a:rPr lang="en-US" b="1" dirty="0" err="1" smtClean="0">
                <a:solidFill>
                  <a:schemeClr val="bg1"/>
                </a:solidFill>
                <a:latin typeface="Rockwell Condensed" panose="02060603050405020104" pitchFamily="18" charset="0"/>
              </a:rPr>
              <a:t>Gebco</a:t>
            </a:r>
            <a:r>
              <a:rPr lang="en-US" b="1" dirty="0" smtClean="0">
                <a:solidFill>
                  <a:schemeClr val="bg1"/>
                </a:solidFill>
                <a:latin typeface="Rockwell Condensed" panose="02060603050405020104" pitchFamily="18" charset="0"/>
              </a:rPr>
              <a:t> Data Store &amp; R2R</a:t>
            </a:r>
          </a:p>
          <a:p>
            <a:pPr marL="0" indent="0">
              <a:buNone/>
            </a:pPr>
            <a:endParaRPr lang="en-US" b="1" dirty="0">
              <a:solidFill>
                <a:schemeClr val="bg1"/>
              </a:solidFill>
              <a:latin typeface="Rockwell Condensed" panose="02060603050405020104" pitchFamily="18" charset="0"/>
            </a:endParaRPr>
          </a:p>
          <a:p>
            <a:pPr marL="0" indent="0">
              <a:buNone/>
            </a:pPr>
            <a:r>
              <a:rPr lang="en-US" b="1" dirty="0" smtClean="0">
                <a:solidFill>
                  <a:schemeClr val="tx2"/>
                </a:solidFill>
                <a:latin typeface="Rockwell Condensed" panose="02060603050405020104" pitchFamily="18" charset="0"/>
              </a:rPr>
              <a:t>Priority #3: Improve Data Standardization</a:t>
            </a:r>
          </a:p>
          <a:p>
            <a:r>
              <a:rPr lang="en-US" b="1" dirty="0" err="1" smtClean="0">
                <a:solidFill>
                  <a:schemeClr val="bg1"/>
                </a:solidFill>
                <a:latin typeface="Rockwell Condensed" panose="02060603050405020104" pitchFamily="18" charset="0"/>
              </a:rPr>
              <a:t>Gebco</a:t>
            </a:r>
            <a:r>
              <a:rPr lang="en-US" b="1" dirty="0" smtClean="0">
                <a:solidFill>
                  <a:schemeClr val="bg1"/>
                </a:solidFill>
                <a:latin typeface="Rockwell Condensed" panose="02060603050405020104" pitchFamily="18" charset="0"/>
              </a:rPr>
              <a:t> Data Store</a:t>
            </a:r>
            <a:r>
              <a:rPr lang="en-US" b="1" dirty="0">
                <a:solidFill>
                  <a:schemeClr val="bg1"/>
                </a:solidFill>
                <a:latin typeface="Rockwell Condensed" panose="02060603050405020104" pitchFamily="18" charset="0"/>
              </a:rPr>
              <a:t> </a:t>
            </a:r>
            <a:r>
              <a:rPr lang="en-US" b="1" dirty="0" smtClean="0">
                <a:solidFill>
                  <a:schemeClr val="bg1"/>
                </a:solidFill>
                <a:latin typeface="Rockwell Condensed" panose="02060603050405020104" pitchFamily="18" charset="0"/>
              </a:rPr>
              <a:t>&amp; R2R</a:t>
            </a:r>
          </a:p>
        </p:txBody>
      </p:sp>
    </p:spTree>
    <p:extLst>
      <p:ext uri="{BB962C8B-B14F-4D97-AF65-F5344CB8AC3E}">
        <p14:creationId xmlns:p14="http://schemas.microsoft.com/office/powerpoint/2010/main" xmlns="" val="33998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7872</TotalTime>
  <Words>310</Words>
  <Application>Microsoft Office PowerPoint</Application>
  <PresentationFormat>On-screen Show (4:3)</PresentationFormat>
  <Paragraphs>69</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IHO Data Center for Digital Bathymetry</vt:lpstr>
      <vt:lpstr>General Bathymetric Chart of the Ocean (GEBCO) Data Store</vt:lpstr>
      <vt:lpstr>R2R - Rolling Deck to Repository</vt:lpstr>
      <vt:lpstr>Slide 5</vt:lpstr>
    </vt:vector>
  </TitlesOfParts>
  <Company>NGDC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dc:title>
  <dc:creator>scollins</dc:creator>
  <cp:lastModifiedBy> </cp:lastModifiedBy>
  <cp:revision>198</cp:revision>
  <dcterms:created xsi:type="dcterms:W3CDTF">2011-03-03T21:04:37Z</dcterms:created>
  <dcterms:modified xsi:type="dcterms:W3CDTF">2014-11-27T16:42:22Z</dcterms:modified>
</cp:coreProperties>
</file>