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2" r:id="rId4"/>
  </p:sldMasterIdLst>
  <p:notesMasterIdLst>
    <p:notesMasterId r:id="rId10"/>
  </p:notesMasterIdLst>
  <p:handoutMasterIdLst>
    <p:handoutMasterId r:id="rId11"/>
  </p:handoutMasterIdLst>
  <p:sldIdLst>
    <p:sldId id="259" r:id="rId5"/>
    <p:sldId id="260" r:id="rId6"/>
    <p:sldId id="295" r:id="rId7"/>
    <p:sldId id="287" r:id="rId8"/>
    <p:sldId id="288" r:id="rId9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569" autoAdjust="0"/>
    <p:restoredTop sz="94703" autoAdjust="0"/>
  </p:normalViewPr>
  <p:slideViewPr>
    <p:cSldViewPr snapToGrid="0">
      <p:cViewPr varScale="1">
        <p:scale>
          <a:sx n="124" d="100"/>
          <a:sy n="124" d="100"/>
        </p:scale>
        <p:origin x="-1088" y="-96"/>
      </p:cViewPr>
      <p:guideLst>
        <p:guide orient="horz" pos="3312"/>
        <p:guide pos="30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6C9BAE9F-2410-4BA3-BF46-BCE36D89B243}" type="datetimeFigureOut">
              <a:rPr lang="en-CA" smtClean="0"/>
              <a:pPr/>
              <a:t>01/12/2014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992C1E75-BC32-4C0D-A90B-A1C8B621E73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4277770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8E5116BD-67D1-4301-9F7E-55AACAA744B6}" type="datetimeFigureOut">
              <a:rPr lang="en-CA" smtClean="0"/>
              <a:pPr/>
              <a:t>01/12/2014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17" tIns="46659" rIns="93317" bIns="4665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2DD03C02-BBAB-4AF7-97C8-B7D9046EB8C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365386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6DF654-63D9-441C-A471-92C279D6099F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3738"/>
            <a:ext cx="4656138" cy="3490912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5361" y="4421267"/>
            <a:ext cx="4888878" cy="4189572"/>
          </a:xfrm>
        </p:spPr>
        <p:txBody>
          <a:bodyPr/>
          <a:lstStyle/>
          <a:p>
            <a:endParaRPr lang="fr-CH" sz="9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03C02-BBAB-4AF7-97C8-B7D9046EB8C2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760736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03C02-BBAB-4AF7-97C8-B7D9046EB8C2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760736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03C02-BBAB-4AF7-97C8-B7D9046EB8C2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760736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03C02-BBAB-4AF7-97C8-B7D9046EB8C2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760736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B78A3-1C3B-41DB-B6CE-3A576E838958}" type="datetime1">
              <a:rPr lang="en-CA" smtClean="0"/>
              <a:pPr>
                <a:defRPr/>
              </a:pPr>
              <a:t>01/12/2014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89FE2-DFFE-48B3-BFC2-73FF99F5529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264812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510F4-A65B-4A72-A54B-860518E73932}" type="datetime1">
              <a:rPr lang="en-CA" smtClean="0"/>
              <a:pPr>
                <a:defRPr/>
              </a:pPr>
              <a:t>01/12/2014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ED159-032C-4100-A008-64827BF9A33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247849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71BEE-DFD1-427D-91F5-23C724607F9E}" type="datetime1">
              <a:rPr lang="en-CA" smtClean="0"/>
              <a:pPr>
                <a:defRPr/>
              </a:pPr>
              <a:t>01/12/2014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CDC86-B82E-4D03-A3EF-CCF0AD90F81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156355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34FF8D-D0DD-44A0-A3D0-628F0BD20A8F}" type="datetime1">
              <a:rPr lang="en-CA" smtClean="0">
                <a:solidFill>
                  <a:srgbClr val="000000"/>
                </a:solidFill>
              </a:rPr>
              <a:pPr/>
              <a:t>01/12/2014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A11C83-16A2-481E-8973-45CEAC5D2FC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1767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B8A20B-362E-4D33-B88F-1C15E8B7B207}" type="datetime1">
              <a:rPr lang="en-CA" smtClean="0">
                <a:solidFill>
                  <a:srgbClr val="000000"/>
                </a:solidFill>
              </a:rPr>
              <a:pPr/>
              <a:t>01/12/2014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2390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 smtClean="0">
              <a:solidFill>
                <a:srgbClr val="000000"/>
              </a:solidFill>
            </a:endParaRPr>
          </a:p>
          <a:p>
            <a:fld id="{5AA76006-E7AD-4143-9B32-0EFE09C9DA0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6041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6BB1FE-888E-40BE-99A8-30580EB1DDBB}" type="datetime1">
              <a:rPr lang="en-CA" smtClean="0">
                <a:solidFill>
                  <a:srgbClr val="000000"/>
                </a:solidFill>
              </a:rPr>
              <a:pPr/>
              <a:t>01/12/2014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D71A44-FAD8-4BD6-8250-66BDE379F1A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5012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73300"/>
            <a:ext cx="3660775" cy="3822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4777" y="2273300"/>
            <a:ext cx="3662363" cy="3822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801878-4D0F-4126-985A-CA099CC11B41}" type="datetime1">
              <a:rPr lang="en-CA" smtClean="0">
                <a:solidFill>
                  <a:srgbClr val="000000"/>
                </a:solidFill>
              </a:rPr>
              <a:pPr/>
              <a:t>01/12/2014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1B563D-2C5A-4C91-AAFC-A8BCEEC06F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2657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31532D-91B3-4A51-931F-E6795C2650DA}" type="datetime1">
              <a:rPr lang="en-CA" smtClean="0">
                <a:solidFill>
                  <a:srgbClr val="000000"/>
                </a:solidFill>
              </a:rPr>
              <a:pPr/>
              <a:t>01/12/2014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D05B0E4-F1EC-49AA-B3D3-E1E47CD799E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4140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182837-24BA-46F2-AC89-77FEE8821692}" type="datetime1">
              <a:rPr lang="en-CA" smtClean="0">
                <a:solidFill>
                  <a:srgbClr val="000000"/>
                </a:solidFill>
              </a:rPr>
              <a:pPr/>
              <a:t>01/12/2014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CABF0B-66F0-4931-A639-D3B4D5F0134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63830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BF526C-741E-436E-B01F-712D1E7FC202}" type="datetime1">
              <a:rPr lang="en-CA" smtClean="0">
                <a:solidFill>
                  <a:srgbClr val="000000"/>
                </a:solidFill>
              </a:rPr>
              <a:pPr/>
              <a:t>01/12/2014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A61A920-0DD7-4807-8B0F-63E8487D7CF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03775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333D4C-3299-471E-96AB-5177D076DACF}" type="datetime1">
              <a:rPr lang="en-CA" smtClean="0">
                <a:solidFill>
                  <a:srgbClr val="000000"/>
                </a:solidFill>
              </a:rPr>
              <a:pPr/>
              <a:t>01/12/2014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62DF8F-27D3-4074-A20F-10BA2740141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0914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22A69-2111-448A-8BD4-467456934364}" type="datetime1">
              <a:rPr lang="en-CA" smtClean="0"/>
              <a:pPr>
                <a:defRPr/>
              </a:pPr>
              <a:t>01/12/2014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CC040-2B09-411B-BE96-B80A65FBB4D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3178142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4562C3-4F7A-4DB1-9A28-ED8B4364BEA6}" type="datetime1">
              <a:rPr lang="en-CA" smtClean="0">
                <a:solidFill>
                  <a:srgbClr val="000000"/>
                </a:solidFill>
              </a:rPr>
              <a:pPr/>
              <a:t>01/12/2014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18EDEC8-5484-4B8C-83E8-9AEC9EB1A2F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28079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05B13B-5E27-407F-A335-7710B0F6BAAB}" type="datetime1">
              <a:rPr lang="en-CA" smtClean="0">
                <a:solidFill>
                  <a:srgbClr val="000000"/>
                </a:solidFill>
              </a:rPr>
              <a:pPr/>
              <a:t>01/12/2014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251367-C7D9-4574-8169-FE437A83AE6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47921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152400"/>
            <a:ext cx="19050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152400"/>
            <a:ext cx="55626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AE62A9-B2A8-4DEF-90D3-A287BD65E2F8}" type="datetime1">
              <a:rPr lang="en-CA" smtClean="0">
                <a:solidFill>
                  <a:srgbClr val="000000"/>
                </a:solidFill>
              </a:rPr>
              <a:pPr/>
              <a:t>01/12/2014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577529-43AB-43FF-A43F-0D5D48C7A31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99412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06425" y="387350"/>
            <a:ext cx="7772400" cy="882157"/>
          </a:xfrm>
        </p:spPr>
        <p:txBody>
          <a:bodyPr/>
          <a:lstStyle>
            <a:lvl1pPr>
              <a:defRPr sz="3200" b="1">
                <a:solidFill>
                  <a:srgbClr val="A50021"/>
                </a:solidFill>
                <a:effectLst/>
                <a:latin typeface="Comic Sans MS" pitchFamily="66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Edit </a:t>
            </a:r>
            <a:r>
              <a:rPr lang="en-US" dirty="0"/>
              <a:t>Master </a:t>
            </a: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64820" y="6560820"/>
            <a:ext cx="1905000" cy="297180"/>
          </a:xfrm>
        </p:spPr>
        <p:txBody>
          <a:bodyPr/>
          <a:lstStyle>
            <a:lvl1pPr>
              <a:defRPr/>
            </a:lvl1pPr>
          </a:lstStyle>
          <a:p>
            <a:fld id="{B18ADC29-5EC6-478B-A4FD-9B55D96A900D}" type="datetime1">
              <a:rPr lang="en-CA" smtClean="0">
                <a:solidFill>
                  <a:srgbClr val="000000"/>
                </a:solidFill>
              </a:rPr>
              <a:pPr/>
              <a:t>01/12/2014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EAF45-C467-4B9A-A8A2-BE4E29E239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53988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>
            <a:lvl1pPr>
              <a:defRPr sz="3200" b="1">
                <a:solidFill>
                  <a:srgbClr val="A5002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AE159-AE24-4AAD-93EC-ABE829043D2D}" type="datetime1">
              <a:rPr lang="en-CA" smtClean="0">
                <a:solidFill>
                  <a:srgbClr val="000000"/>
                </a:solidFill>
              </a:rPr>
              <a:pPr>
                <a:defRPr/>
              </a:pPr>
              <a:t>01/12/2014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AF674-0A35-48D8-A83F-EEB4CE9942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8562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>
                <a:solidFill>
                  <a:srgbClr val="A5002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682CB-F7C3-4CFA-8269-1E40D8D1561C}" type="datetime1">
              <a:rPr lang="en-CA" smtClean="0">
                <a:solidFill>
                  <a:srgbClr val="000000"/>
                </a:solidFill>
              </a:rPr>
              <a:pPr>
                <a:defRPr/>
              </a:pPr>
              <a:t>01/12/2014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05C3E-36B2-4A8E-85C6-0B01BE926A3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15423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562158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6425" y="387350"/>
            <a:ext cx="7772400" cy="1143000"/>
          </a:xfrm>
        </p:spPr>
        <p:txBody>
          <a:bodyPr/>
          <a:lstStyle>
            <a:lvl1pPr>
              <a:defRPr b="1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60820"/>
            <a:ext cx="1905000" cy="297180"/>
          </a:xfrm>
        </p:spPr>
        <p:txBody>
          <a:bodyPr/>
          <a:lstStyle>
            <a:lvl1pPr>
              <a:defRPr/>
            </a:lvl1pPr>
          </a:lstStyle>
          <a:p>
            <a:fld id="{7794F6B2-E2DE-4A1B-B690-3C7EA8F55EDC}" type="datetime1">
              <a:rPr lang="en-CA" smtClean="0">
                <a:solidFill>
                  <a:srgbClr val="000000"/>
                </a:solidFill>
              </a:rPr>
              <a:pPr/>
              <a:t>01/12/2014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EAF45-C467-4B9A-A8A2-BE4E29E239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13331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6425" y="3873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60820"/>
            <a:ext cx="1905000" cy="297180"/>
          </a:xfrm>
        </p:spPr>
        <p:txBody>
          <a:bodyPr/>
          <a:lstStyle>
            <a:lvl1pPr>
              <a:defRPr/>
            </a:lvl1pPr>
          </a:lstStyle>
          <a:p>
            <a:fld id="{9AAFBA8C-7D72-48C3-8254-00A946B80BF3}" type="datetime1">
              <a:rPr lang="en-CA" smtClean="0">
                <a:solidFill>
                  <a:srgbClr val="000000"/>
                </a:solidFill>
              </a:rPr>
              <a:pPr/>
              <a:t>01/12/2014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Comic Sans MS" pitchFamily="66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1C302-43CB-444B-88CF-068C833E5C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52726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560820"/>
            <a:ext cx="1905000" cy="297180"/>
          </a:xfrm>
        </p:spPr>
        <p:txBody>
          <a:bodyPr/>
          <a:lstStyle>
            <a:lvl1pPr>
              <a:defRPr/>
            </a:lvl1pPr>
          </a:lstStyle>
          <a:p>
            <a:fld id="{910B1927-A70B-4710-A7E4-008AAF52202D}" type="datetime1">
              <a:rPr lang="en-CA" smtClean="0">
                <a:solidFill>
                  <a:srgbClr val="000000"/>
                </a:solidFill>
              </a:rPr>
              <a:pPr/>
              <a:t>01/12/2014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B9B15-74E5-4D77-8C82-65D37F494D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86049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14C4B-F09D-4683-BF3B-D923BB0EBB50}" type="datetime1">
              <a:rPr lang="en-CA" smtClean="0"/>
              <a:pPr>
                <a:defRPr/>
              </a:pPr>
              <a:t>01/12/2014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1F672-7B69-4DD0-9258-05BCFB2DF02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7434394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13788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6EE81-CFFD-48A5-9C5E-7C3B8C2073C8}" type="datetime1">
              <a:rPr lang="en-CA" smtClean="0"/>
              <a:pPr>
                <a:defRPr/>
              </a:pPr>
              <a:t>01/12/2014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BC877-F219-4907-9557-A732ACC7D73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681942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4E69D-E33D-467D-88A0-94AD0AAC6990}" type="datetime1">
              <a:rPr lang="en-CA" smtClean="0"/>
              <a:pPr>
                <a:defRPr/>
              </a:pPr>
              <a:t>01/12/2014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E2BF4-1133-4838-AC21-AA978EE1FBE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688253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FA83B-6062-4991-8A83-F668EB1062CB}" type="datetime1">
              <a:rPr lang="en-CA" smtClean="0"/>
              <a:pPr>
                <a:defRPr/>
              </a:pPr>
              <a:t>01/12/2014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7A1F6-7D96-49DA-8F31-E6E6C762625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664892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97456-519A-4E38-A143-F0174DC85ED6}" type="datetime1">
              <a:rPr lang="en-CA" smtClean="0"/>
              <a:pPr>
                <a:defRPr/>
              </a:pPr>
              <a:t>01/12/2014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0303" y="6453336"/>
            <a:ext cx="2133600" cy="36512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CA" dirty="0" smtClean="0"/>
          </a:p>
          <a:p>
            <a:pPr>
              <a:defRPr/>
            </a:pPr>
            <a:endParaRPr lang="en-CA" dirty="0" smtClean="0"/>
          </a:p>
          <a:p>
            <a:pPr>
              <a:defRPr/>
            </a:pPr>
            <a:fld id="{58469015-04DC-46FE-AABE-2A3ACFBDB729}" type="slidenum">
              <a:rPr lang="en-CA" smtClean="0"/>
              <a:pPr>
                <a:defRPr/>
              </a:pPr>
              <a:t>‹#›</a:t>
            </a:fld>
            <a:endParaRPr lang="en-CA" dirty="0" smtClean="0"/>
          </a:p>
          <a:p>
            <a:pPr>
              <a:defRPr/>
            </a:pPr>
            <a:endParaRPr lang="en-CA" dirty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sz="4000" b="1">
                <a:solidFill>
                  <a:srgbClr val="0033CC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936237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5A946-EDF5-47C6-8130-75D153257A44}" type="datetime1">
              <a:rPr lang="en-CA" smtClean="0"/>
              <a:pPr>
                <a:defRPr/>
              </a:pPr>
              <a:t>01/12/2014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E782D-DCF9-49B5-BC59-D0DD7A67436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31971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88810-F4B6-4932-B67A-F4DF3D0547E1}" type="datetime1">
              <a:rPr lang="en-CA" smtClean="0"/>
              <a:pPr>
                <a:defRPr/>
              </a:pPr>
              <a:t>01/12/2014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1B15C-47FA-41F6-ADD6-49681E4E9B5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2950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alphaModFix amt="77000"/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saturation sat="104000"/>
                    </a14:imgEffect>
                    <a14:imgEffect>
                      <a14:brightnessContrast bright="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0FBDDA-5231-4995-B48F-E34D191BA5B8}" type="datetime1">
              <a:rPr lang="en-CA" smtClean="0">
                <a:ea typeface="ＭＳ Ｐゴシック" pitchFamily="34" charset="-128"/>
              </a:rPr>
              <a:pPr>
                <a:defRPr/>
              </a:pPr>
              <a:t>01/12/2014</a:t>
            </a:fld>
            <a:endParaRPr lang="en-CA"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E69BD9-0681-4D10-A5C7-EE66689A134C}" type="slidenum">
              <a:rPr lang="en-CA">
                <a:ea typeface="ＭＳ Ｐゴシック" pitchFamily="34" charset="-128"/>
              </a:rPr>
              <a:pPr>
                <a:defRPr/>
              </a:pPr>
              <a:t>‹#›</a:t>
            </a:fld>
            <a:endParaRPr lang="en-CA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341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Bodoni" pitchFamily="18" charset="0"/>
          <a:ea typeface="Batang" pitchFamily="18" charset="-127"/>
          <a:cs typeface="Aharoni" pitchFamily="2" charset="-79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Bodoni"/>
          <a:ea typeface="Batang" pitchFamily="18" charset="-127"/>
          <a:cs typeface="Aharoni" pitchFamily="2" charset="-79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Bodoni"/>
          <a:ea typeface="Batang" pitchFamily="18" charset="-127"/>
          <a:cs typeface="Aharoni" pitchFamily="2" charset="-79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Bodoni"/>
          <a:ea typeface="Batang" pitchFamily="18" charset="-127"/>
          <a:cs typeface="Aharoni" pitchFamily="2" charset="-79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Bodoni"/>
          <a:ea typeface="Batang" pitchFamily="18" charset="-127"/>
          <a:cs typeface="Aharoni" pitchFamily="2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Bodoni"/>
          <a:ea typeface="Batang" pitchFamily="18" charset="-127"/>
          <a:cs typeface="Aharoni" pitchFamily="2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Bodoni"/>
          <a:ea typeface="Batang" pitchFamily="18" charset="-127"/>
          <a:cs typeface="Aharoni" pitchFamily="2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Bodoni"/>
          <a:ea typeface="Batang" pitchFamily="18" charset="-127"/>
          <a:cs typeface="Aharoni" pitchFamily="2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Bodoni"/>
          <a:ea typeface="Batang" pitchFamily="18" charset="-127"/>
          <a:cs typeface="Aharoni" pitchFamily="2" charset="-79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bg1"/>
          </a:solidFill>
          <a:latin typeface="Bodoni" pitchFamily="18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bg1"/>
          </a:solidFill>
          <a:latin typeface="Bodoni" pitchFamily="18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bg1"/>
          </a:solidFill>
          <a:latin typeface="Bodoni" pitchFamily="18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bg1"/>
          </a:solidFill>
          <a:latin typeface="Bodoni" pitchFamily="18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bg1"/>
          </a:solidFill>
          <a:latin typeface="Bodoni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alphaModFix amt="77000"/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saturation sat="104000"/>
                    </a14:imgEffect>
                    <a14:imgEffect>
                      <a14:brightnessContrast bright="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152400"/>
            <a:ext cx="7620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2273300"/>
            <a:ext cx="7475538" cy="382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AC20C50C-120F-4093-950E-98F6471F3F61}" type="datetime1">
              <a:rPr lang="en-CA" smtClean="0">
                <a:solidFill>
                  <a:srgbClr val="000000"/>
                </a:solidFill>
                <a:latin typeface="Times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01/12/2014</a:t>
            </a:fld>
            <a:endParaRPr lang="en-US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477CAE7-0998-4BDF-82F7-B8D071939A90}" type="slidenum">
              <a:rPr lang="en-US" smtClean="0">
                <a:solidFill>
                  <a:srgbClr val="000000"/>
                </a:solidFill>
                <a:latin typeface="Times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1397000" y="1727201"/>
            <a:ext cx="5003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CA" sz="2400">
              <a:solidFill>
                <a:srgbClr val="0000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025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5pPr>
      <a:lvl6pPr marL="4572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794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Times" pitchFamily="18" charset="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 cstate="email">
            <a:alphaModFix amt="77000"/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aturation sat="104000"/>
                    </a14:imgEffect>
                    <a14:imgEffect>
                      <a14:brightnessContrast bright="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60820"/>
            <a:ext cx="1905000" cy="29718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 Unicode MS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6088863-27D1-46C0-A70C-47E5A86CE0CE}" type="datetime1">
              <a:rPr lang="en-C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01/12/2014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553200"/>
            <a:ext cx="37338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7A9B39-145A-46BB-9551-9F8F819D4CFB}" type="slidenum">
              <a:rPr lang="en-US">
                <a:solidFill>
                  <a:srgbClr val="000000"/>
                </a:solidFill>
                <a:latin typeface="Comic Sans MS" pitchFamily="66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878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9" r:id="rId2"/>
    <p:sldLayoutId id="2147483700" r:id="rId3"/>
    <p:sldLayoutId id="2147483701" r:id="rId4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aseline="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aseline="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aseline="0">
          <a:solidFill>
            <a:schemeClr val="tx1"/>
          </a:solidFill>
          <a:latin typeface="Comic Sans MS" pitchFamily="66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aseline="0">
          <a:solidFill>
            <a:schemeClr val="tx1"/>
          </a:solidFill>
          <a:latin typeface="Comic Sans MS" pitchFamily="66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baseline="0">
          <a:solidFill>
            <a:schemeClr val="tx1"/>
          </a:solidFill>
          <a:latin typeface="Comic Sans MS" pitchFamily="66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baseline="0">
          <a:solidFill>
            <a:schemeClr val="tx1"/>
          </a:solidFill>
          <a:latin typeface="Comic Sans MS" pitchFamily="66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60820"/>
            <a:ext cx="1905000" cy="29718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 Unicode MS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538802-016B-43D7-8EB3-9E4BD82217AC}" type="datetime1">
              <a:rPr lang="en-C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01/12/2014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553200"/>
            <a:ext cx="37338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7A9B39-145A-46BB-9551-9F8F819D4CFB}" type="slidenum">
              <a:rPr lang="en-US">
                <a:solidFill>
                  <a:srgbClr val="000000"/>
                </a:solidFill>
                <a:latin typeface="Comic Sans MS" pitchFamily="66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485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aseline="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aseline="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aseline="0">
          <a:solidFill>
            <a:schemeClr val="tx1"/>
          </a:solidFill>
          <a:latin typeface="Comic Sans MS" pitchFamily="66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aseline="0">
          <a:solidFill>
            <a:schemeClr val="tx1"/>
          </a:solidFill>
          <a:latin typeface="Comic Sans MS" pitchFamily="66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baseline="0">
          <a:solidFill>
            <a:schemeClr val="tx1"/>
          </a:solidFill>
          <a:latin typeface="Comic Sans MS" pitchFamily="66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baseline="0">
          <a:solidFill>
            <a:schemeClr val="tx1"/>
          </a:solidFill>
          <a:latin typeface="Comic Sans MS" pitchFamily="66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en Denman\Desktop\Tit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6933"/>
            <a:ext cx="9144000" cy="685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528" y="2581598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b="1" i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Atlantic Seabed </a:t>
            </a:r>
            <a:r>
              <a:rPr lang="en-US" sz="3600" b="1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3600" b="1" i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apping Workshop</a:t>
            </a:r>
          </a:p>
          <a:p>
            <a:pPr lvl="0" algn="ctr">
              <a:defRPr/>
            </a:pPr>
            <a:r>
              <a:rPr lang="en-US" sz="2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Dec. 2, 2014, Dublin Castle, Ireland</a:t>
            </a:r>
            <a:endParaRPr lang="en-US" sz="28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929" y="3933055"/>
            <a:ext cx="9128150" cy="100811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39565" y="5082194"/>
            <a:ext cx="648071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b="1" kern="0" dirty="0" smtClean="0">
                <a:solidFill>
                  <a:srgbClr val="000000"/>
                </a:solidFill>
              </a:rPr>
              <a:t>Stephen Locke,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b="1" kern="0" dirty="0" smtClean="0">
                <a:solidFill>
                  <a:srgbClr val="000000"/>
                </a:solidFill>
              </a:rPr>
              <a:t>Natural Resources Canada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b="1" kern="0" dirty="0" smtClean="0">
                <a:solidFill>
                  <a:srgbClr val="000000"/>
                </a:solidFill>
              </a:rPr>
              <a:t>Government of Canada</a:t>
            </a:r>
            <a:endParaRPr lang="en-US" sz="2000" b="1" kern="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  <a:p>
            <a:fld id="{5AA76006-E7AD-4143-9B32-0EFE09C9DA03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028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07A1F6-7D96-49DA-8F31-E6E6C7626258}" type="slidenum">
              <a:rPr lang="en-CA" sz="1600" b="1" smtClean="0"/>
              <a:pPr>
                <a:defRPr/>
              </a:pPr>
              <a:t>2</a:t>
            </a:fld>
            <a:endParaRPr lang="en-CA" sz="1600" b="1" dirty="0"/>
          </a:p>
        </p:txBody>
      </p:sp>
      <p:sp>
        <p:nvSpPr>
          <p:cNvPr id="7" name="Rectangle 6"/>
          <p:cNvSpPr/>
          <p:nvPr/>
        </p:nvSpPr>
        <p:spPr>
          <a:xfrm>
            <a:off x="983848" y="2521059"/>
            <a:ext cx="73267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200" b="1" dirty="0">
                <a:solidFill>
                  <a:prstClr val="white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Session 2: Atlantic Seabed </a:t>
            </a:r>
            <a:r>
              <a:rPr lang="en-CA" sz="3200" b="1" dirty="0" smtClean="0">
                <a:solidFill>
                  <a:prstClr val="white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Mapping: </a:t>
            </a:r>
            <a:r>
              <a:rPr lang="en-CA" sz="3200" b="1" i="1" dirty="0" smtClean="0">
                <a:solidFill>
                  <a:prstClr val="white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Current </a:t>
            </a:r>
            <a:r>
              <a:rPr lang="en-CA" sz="3200" b="1" i="1" dirty="0">
                <a:solidFill>
                  <a:prstClr val="white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Status and Future Direction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xmlns="" val="45783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07A1F6-7D96-49DA-8F31-E6E6C7626258}" type="slidenum">
              <a:rPr lang="en-CA" sz="1600" b="1" smtClean="0"/>
              <a:pPr>
                <a:defRPr/>
              </a:pPr>
              <a:t>3</a:t>
            </a:fld>
            <a:endParaRPr lang="en-CA" sz="1600" b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2434" y="165490"/>
            <a:ext cx="8349381" cy="783633"/>
          </a:xfrm>
        </p:spPr>
        <p:txBody>
          <a:bodyPr/>
          <a:lstStyle/>
          <a:p>
            <a:pPr algn="l"/>
            <a:r>
              <a:rPr lang="en-CA" sz="2800" dirty="0" smtClean="0">
                <a:solidFill>
                  <a:schemeClr val="bg1"/>
                </a:solidFill>
              </a:rPr>
              <a:t>Session 2: Atlantic Seabed Mapping:</a:t>
            </a:r>
            <a:br>
              <a:rPr lang="en-CA" sz="2800" dirty="0" smtClean="0">
                <a:solidFill>
                  <a:schemeClr val="bg1"/>
                </a:solidFill>
              </a:rPr>
            </a:br>
            <a:r>
              <a:rPr lang="en-CA" sz="2800" i="1" dirty="0" smtClean="0">
                <a:solidFill>
                  <a:schemeClr val="bg1"/>
                </a:solidFill>
              </a:rPr>
              <a:t>Current Status and Future Direction</a:t>
            </a:r>
            <a:endParaRPr lang="en-CA" sz="2800" i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6729" y="979130"/>
            <a:ext cx="8075909" cy="5970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SLIDE 1</a:t>
            </a:r>
          </a:p>
          <a:p>
            <a:pPr lvl="0"/>
            <a:r>
              <a:rPr lang="en-IE" sz="2000" b="1" i="1" dirty="0" smtClean="0">
                <a:solidFill>
                  <a:schemeClr val="bg1"/>
                </a:solidFill>
              </a:rPr>
              <a:t>What </a:t>
            </a:r>
            <a:r>
              <a:rPr lang="en-IE" sz="2000" b="1" i="1" dirty="0">
                <a:solidFill>
                  <a:schemeClr val="bg1"/>
                </a:solidFill>
              </a:rPr>
              <a:t>are the current/planned key seabed mapping projects / initiatives?</a:t>
            </a:r>
            <a:endParaRPr lang="en-CA" sz="2000" b="1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SzPct val="140000"/>
            </a:pPr>
            <a:endParaRPr lang="en-US" sz="1700" dirty="0"/>
          </a:p>
          <a:p>
            <a:pPr>
              <a:buClr>
                <a:schemeClr val="bg1"/>
              </a:buClr>
              <a:buSzPct val="140000"/>
            </a:pPr>
            <a:r>
              <a:rPr lang="en-US" sz="1700" dirty="0" smtClean="0"/>
              <a:t>1) Navigational Charting – Canadian Hydrographic Services (CHS)</a:t>
            </a:r>
          </a:p>
          <a:p>
            <a:pPr>
              <a:buClr>
                <a:schemeClr val="bg1"/>
              </a:buClr>
              <a:buSzPct val="140000"/>
            </a:pPr>
            <a:r>
              <a:rPr lang="en-US" sz="1700" dirty="0" smtClean="0"/>
              <a:t>       - Scheduled, prioritized charting based on traffic and risk (mostly &lt;50m)</a:t>
            </a:r>
          </a:p>
          <a:p>
            <a:pPr>
              <a:buClr>
                <a:schemeClr val="bg1"/>
              </a:buClr>
              <a:buSzPct val="140000"/>
            </a:pPr>
            <a:r>
              <a:rPr lang="en-US" sz="1700" dirty="0"/>
              <a:t> </a:t>
            </a:r>
            <a:r>
              <a:rPr lang="en-US" sz="1700" dirty="0" smtClean="0"/>
              <a:t>      - </a:t>
            </a:r>
            <a:r>
              <a:rPr lang="en-US" sz="1700" i="1" dirty="0" smtClean="0"/>
              <a:t>World Class Tanker Safety </a:t>
            </a:r>
            <a:r>
              <a:rPr lang="en-US" sz="1700" dirty="0" smtClean="0"/>
              <a:t>program – 20 ports, technology, MSDI, dynamics</a:t>
            </a:r>
          </a:p>
          <a:p>
            <a:pPr marL="342900" indent="-342900">
              <a:buClr>
                <a:schemeClr val="bg1"/>
              </a:buClr>
              <a:buSzPct val="140000"/>
              <a:buAutoNum type="arabicParenR"/>
            </a:pPr>
            <a:endParaRPr lang="en-US" sz="1700" dirty="0" smtClean="0"/>
          </a:p>
          <a:p>
            <a:pPr>
              <a:buClr>
                <a:schemeClr val="bg1"/>
              </a:buClr>
              <a:buSzPct val="140000"/>
            </a:pPr>
            <a:r>
              <a:rPr lang="en-US" sz="1700" dirty="0" smtClean="0"/>
              <a:t>2) Other Seabed mapping initiatives:</a:t>
            </a:r>
          </a:p>
          <a:p>
            <a:pPr>
              <a:buClr>
                <a:schemeClr val="bg1"/>
              </a:buClr>
              <a:buSzPct val="140000"/>
            </a:pPr>
            <a:r>
              <a:rPr lang="en-US" sz="1700" dirty="0" smtClean="0"/>
              <a:t>       - </a:t>
            </a:r>
            <a:r>
              <a:rPr lang="en-US" sz="1700" dirty="0" err="1" smtClean="0"/>
              <a:t>NRCan</a:t>
            </a:r>
            <a:r>
              <a:rPr lang="en-US" sz="1700" dirty="0" smtClean="0"/>
              <a:t> four-map series: bathymetry, backscatter, geology, benthic habitat</a:t>
            </a:r>
          </a:p>
          <a:p>
            <a:pPr>
              <a:buClr>
                <a:schemeClr val="bg1"/>
              </a:buClr>
              <a:buSzPct val="140000"/>
            </a:pPr>
            <a:r>
              <a:rPr lang="en-US" sz="1700" dirty="0" smtClean="0"/>
              <a:t>       - DFO Habitat mapping</a:t>
            </a:r>
          </a:p>
          <a:p>
            <a:pPr>
              <a:buClr>
                <a:schemeClr val="bg1"/>
              </a:buClr>
              <a:buSzPct val="140000"/>
            </a:pPr>
            <a:r>
              <a:rPr lang="en-US" sz="1700" dirty="0"/>
              <a:t> </a:t>
            </a:r>
            <a:r>
              <a:rPr lang="en-US" sz="1700" dirty="0" smtClean="0"/>
              <a:t>      - Academic and Research networks, e.g. MUN, UQAR, </a:t>
            </a:r>
            <a:r>
              <a:rPr lang="en-US" sz="1700" dirty="0" err="1" smtClean="0"/>
              <a:t>ArcticNET</a:t>
            </a:r>
            <a:endParaRPr lang="en-US" sz="1700" dirty="0" smtClean="0"/>
          </a:p>
          <a:p>
            <a:pPr>
              <a:buClr>
                <a:schemeClr val="bg1"/>
              </a:buClr>
              <a:buSzPct val="140000"/>
            </a:pPr>
            <a:r>
              <a:rPr lang="en-US" sz="1700" dirty="0"/>
              <a:t> </a:t>
            </a:r>
            <a:r>
              <a:rPr lang="en-US" sz="1700" dirty="0" smtClean="0"/>
              <a:t>      - Provincial, e.g. Newfoundland &amp; Labrador Seabed Atlas</a:t>
            </a:r>
          </a:p>
          <a:p>
            <a:pPr>
              <a:buClr>
                <a:schemeClr val="bg1"/>
              </a:buClr>
              <a:buSzPct val="140000"/>
            </a:pPr>
            <a:r>
              <a:rPr lang="en-US" sz="1700" dirty="0"/>
              <a:t> </a:t>
            </a:r>
            <a:r>
              <a:rPr lang="en-US" sz="1700" dirty="0" smtClean="0"/>
              <a:t>      - Private Sector – consulting/engineering, oil &amp; gas industry</a:t>
            </a:r>
          </a:p>
          <a:p>
            <a:pPr>
              <a:buClr>
                <a:schemeClr val="bg1"/>
              </a:buClr>
              <a:buSzPct val="140000"/>
            </a:pPr>
            <a:r>
              <a:rPr lang="en-US" sz="1700" dirty="0"/>
              <a:t> </a:t>
            </a:r>
            <a:r>
              <a:rPr lang="en-US" sz="1700" dirty="0" smtClean="0"/>
              <a:t>      - UNCLOS Arctic and Atlantic (bathymetry and </a:t>
            </a:r>
            <a:r>
              <a:rPr lang="en-US" sz="1700" dirty="0" err="1" smtClean="0"/>
              <a:t>siesmic</a:t>
            </a:r>
            <a:r>
              <a:rPr lang="en-US" sz="1700" dirty="0" smtClean="0"/>
              <a:t>)</a:t>
            </a:r>
          </a:p>
          <a:p>
            <a:pPr marL="342900" indent="-342900">
              <a:buClr>
                <a:schemeClr val="bg1"/>
              </a:buClr>
              <a:buSzPct val="140000"/>
              <a:buAutoNum type="arabicParenR"/>
            </a:pPr>
            <a:endParaRPr lang="en-US" sz="1700" dirty="0" smtClean="0"/>
          </a:p>
          <a:p>
            <a:pPr>
              <a:buClr>
                <a:schemeClr val="bg1"/>
              </a:buClr>
              <a:buSzPct val="140000"/>
            </a:pPr>
            <a:r>
              <a:rPr lang="en-US" sz="1700" dirty="0" smtClean="0"/>
              <a:t>3) An “integrated approach” – Targeted Ocean Mapping Strategy (TOMS) proposed program towards developing a Canadian Ocean Mapping Strategy</a:t>
            </a:r>
          </a:p>
          <a:p>
            <a:pPr>
              <a:buClr>
                <a:schemeClr val="bg1"/>
              </a:buClr>
              <a:buSzPct val="140000"/>
            </a:pPr>
            <a:endParaRPr lang="en-US" sz="1700" dirty="0"/>
          </a:p>
          <a:p>
            <a:pPr>
              <a:buClr>
                <a:schemeClr val="bg1"/>
              </a:buClr>
              <a:buSzPct val="140000"/>
            </a:pPr>
            <a:r>
              <a:rPr lang="en-US" sz="1700" dirty="0" smtClean="0"/>
              <a:t>P.S. Canada is big! Three Oceans, Coastline 243,792km, Terrestrial Lands 9,093,507km</a:t>
            </a:r>
            <a:r>
              <a:rPr lang="en-US" sz="1700" baseline="30000" dirty="0" smtClean="0"/>
              <a:t>2</a:t>
            </a:r>
            <a:r>
              <a:rPr lang="en-US" sz="1700" dirty="0" smtClean="0"/>
              <a:t>, Submerged Lands 8,841,511km</a:t>
            </a:r>
            <a:r>
              <a:rPr lang="en-US" sz="1700" baseline="30000" dirty="0" smtClean="0"/>
              <a:t>2</a:t>
            </a:r>
          </a:p>
          <a:p>
            <a:pPr>
              <a:buClr>
                <a:schemeClr val="bg1"/>
              </a:buClr>
              <a:buSzPct val="140000"/>
            </a:pPr>
            <a:endParaRPr lang="en-US" sz="1600" dirty="0" smtClean="0"/>
          </a:p>
          <a:p>
            <a:pPr marL="342900" indent="-342900">
              <a:buClr>
                <a:schemeClr val="bg1"/>
              </a:buClr>
              <a:buSzPct val="140000"/>
              <a:buAutoNum type="arabicParenR"/>
            </a:pP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925974" y="6378896"/>
            <a:ext cx="7955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i="1" dirty="0">
                <a:solidFill>
                  <a:schemeClr val="bg1"/>
                </a:solidFill>
              </a:rPr>
              <a:t>Stephen Locke, Director GSC Atlantic, </a:t>
            </a:r>
            <a:r>
              <a:rPr lang="en-CA" b="1" i="1" dirty="0" smtClean="0">
                <a:solidFill>
                  <a:schemeClr val="bg1"/>
                </a:solidFill>
              </a:rPr>
              <a:t>Natural </a:t>
            </a:r>
            <a:r>
              <a:rPr lang="en-CA" b="1" i="1" dirty="0">
                <a:solidFill>
                  <a:schemeClr val="bg1"/>
                </a:solidFill>
              </a:rPr>
              <a:t>Resources Canada, </a:t>
            </a:r>
            <a:r>
              <a:rPr lang="en-CA" b="1" i="1" dirty="0" smtClean="0">
                <a:solidFill>
                  <a:schemeClr val="bg1"/>
                </a:solidFill>
              </a:rPr>
              <a:t>Canada</a:t>
            </a:r>
            <a:endParaRPr lang="en-CA" i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068" y="6407175"/>
            <a:ext cx="514435" cy="341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9184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07A1F6-7D96-49DA-8F31-E6E6C7626258}" type="slidenum">
              <a:rPr lang="en-CA" sz="1600" b="1" smtClean="0"/>
              <a:pPr>
                <a:defRPr/>
              </a:pPr>
              <a:t>4</a:t>
            </a:fld>
            <a:endParaRPr lang="en-CA" sz="1600" b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4007" y="165490"/>
            <a:ext cx="8256785" cy="783633"/>
          </a:xfrm>
        </p:spPr>
        <p:txBody>
          <a:bodyPr/>
          <a:lstStyle/>
          <a:p>
            <a:pPr algn="l"/>
            <a:r>
              <a:rPr lang="en-CA" sz="2800" dirty="0" smtClean="0">
                <a:solidFill>
                  <a:schemeClr val="bg1"/>
                </a:solidFill>
              </a:rPr>
              <a:t>Session 2: Atlantic Seabed Mapping:</a:t>
            </a:r>
            <a:br>
              <a:rPr lang="en-CA" sz="2800" dirty="0" smtClean="0">
                <a:solidFill>
                  <a:schemeClr val="bg1"/>
                </a:solidFill>
              </a:rPr>
            </a:br>
            <a:r>
              <a:rPr lang="en-CA" sz="2800" i="1" dirty="0" smtClean="0">
                <a:solidFill>
                  <a:schemeClr val="bg1"/>
                </a:solidFill>
              </a:rPr>
              <a:t>Current Status and Future Direction</a:t>
            </a:r>
            <a:endParaRPr lang="en-CA" sz="2800" i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5031" y="1071304"/>
            <a:ext cx="7882359" cy="3816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SLIDE 2</a:t>
            </a:r>
          </a:p>
          <a:p>
            <a:pPr lvl="0"/>
            <a:r>
              <a:rPr lang="en-CA" sz="2000" b="1" i="1" dirty="0">
                <a:solidFill>
                  <a:schemeClr val="bg1"/>
                </a:solidFill>
              </a:rPr>
              <a:t>What are the key /priority issues to be addressed </a:t>
            </a:r>
            <a:r>
              <a:rPr lang="en-IE" sz="2000" b="1" i="1" dirty="0" smtClean="0">
                <a:solidFill>
                  <a:schemeClr val="bg1"/>
                </a:solidFill>
              </a:rPr>
              <a:t>?</a:t>
            </a:r>
            <a:endParaRPr lang="en-CA" sz="2000" b="1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SzPct val="140000"/>
            </a:pPr>
            <a:endParaRPr lang="en-US" dirty="0" smtClean="0"/>
          </a:p>
          <a:p>
            <a:pPr>
              <a:buClr>
                <a:schemeClr val="bg1"/>
              </a:buClr>
              <a:buSzPct val="140000"/>
            </a:pPr>
            <a:endParaRPr lang="en-US" dirty="0"/>
          </a:p>
          <a:p>
            <a:pPr>
              <a:buClr>
                <a:schemeClr val="bg1"/>
              </a:buClr>
              <a:buSzPct val="140000"/>
            </a:pPr>
            <a:r>
              <a:rPr lang="en-US" dirty="0" smtClean="0"/>
              <a:t>1) Seabed mapping disjointed and in </a:t>
            </a:r>
            <a:r>
              <a:rPr lang="en-US" dirty="0"/>
              <a:t>C</a:t>
            </a:r>
            <a:r>
              <a:rPr lang="en-US" dirty="0" smtClean="0"/>
              <a:t>anada:  federal, provincial, academic, private sector.  Need to get our own “house in order” with understanding our submerged lands.  Lack of national strategic plan or vision.</a:t>
            </a:r>
          </a:p>
          <a:p>
            <a:pPr>
              <a:buClr>
                <a:schemeClr val="bg1"/>
              </a:buClr>
              <a:buSzPct val="140000"/>
            </a:pPr>
            <a:endParaRPr lang="en-US" dirty="0" smtClean="0"/>
          </a:p>
          <a:p>
            <a:pPr>
              <a:buClr>
                <a:schemeClr val="bg1"/>
              </a:buClr>
              <a:buSzPct val="140000"/>
            </a:pPr>
            <a:r>
              <a:rPr lang="en-US" dirty="0" smtClean="0"/>
              <a:t>2) Need for data to be able to reside in one place, where? standards? </a:t>
            </a:r>
            <a:r>
              <a:rPr lang="en-US" dirty="0"/>
              <a:t>p</a:t>
            </a:r>
            <a:r>
              <a:rPr lang="en-US" dirty="0" smtClean="0"/>
              <a:t>ortal?</a:t>
            </a:r>
          </a:p>
          <a:p>
            <a:pPr>
              <a:buClr>
                <a:schemeClr val="bg1"/>
              </a:buClr>
              <a:buSzPct val="140000"/>
            </a:pPr>
            <a:endParaRPr lang="en-US" dirty="0"/>
          </a:p>
          <a:p>
            <a:pPr>
              <a:buClr>
                <a:schemeClr val="bg1"/>
              </a:buClr>
              <a:buSzPct val="140000"/>
            </a:pPr>
            <a:r>
              <a:rPr lang="en-US" dirty="0" smtClean="0"/>
              <a:t>3) Costs and Vessel Availability – need political will and program funding to support seabed mapping initiatives.</a:t>
            </a:r>
            <a:endParaRPr lang="en-US" dirty="0"/>
          </a:p>
          <a:p>
            <a:pPr marL="285750" indent="-285750">
              <a:buClr>
                <a:schemeClr val="bg1"/>
              </a:buClr>
              <a:buSzPct val="140000"/>
              <a:buFont typeface="Wingdings" charset="2"/>
              <a:buChar char="§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9204" y="6396335"/>
            <a:ext cx="8129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i="1" dirty="0">
                <a:solidFill>
                  <a:schemeClr val="bg1"/>
                </a:solidFill>
              </a:rPr>
              <a:t>Stephen Locke, Director GSC Atlantic, </a:t>
            </a:r>
            <a:r>
              <a:rPr lang="en-CA" b="1" i="1" dirty="0" smtClean="0">
                <a:solidFill>
                  <a:schemeClr val="bg1"/>
                </a:solidFill>
              </a:rPr>
              <a:t>Natural </a:t>
            </a:r>
            <a:r>
              <a:rPr lang="en-CA" b="1" i="1" dirty="0">
                <a:solidFill>
                  <a:schemeClr val="bg1"/>
                </a:solidFill>
              </a:rPr>
              <a:t>Resources Canada, </a:t>
            </a:r>
            <a:r>
              <a:rPr lang="en-CA" b="1" i="1" dirty="0" smtClean="0">
                <a:solidFill>
                  <a:schemeClr val="bg1"/>
                </a:solidFill>
              </a:rPr>
              <a:t>Canada</a:t>
            </a:r>
            <a:endParaRPr lang="en-CA" i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268" y="6436054"/>
            <a:ext cx="512763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465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07A1F6-7D96-49DA-8F31-E6E6C7626258}" type="slidenum">
              <a:rPr lang="en-CA" sz="1600" b="1" smtClean="0"/>
              <a:pPr>
                <a:defRPr/>
              </a:pPr>
              <a:t>5</a:t>
            </a:fld>
            <a:endParaRPr lang="en-CA" sz="1600" b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2433" y="165490"/>
            <a:ext cx="8256785" cy="783633"/>
          </a:xfrm>
        </p:spPr>
        <p:txBody>
          <a:bodyPr/>
          <a:lstStyle/>
          <a:p>
            <a:pPr algn="l"/>
            <a:r>
              <a:rPr lang="en-CA" sz="2800" dirty="0" smtClean="0">
                <a:solidFill>
                  <a:schemeClr val="bg1"/>
                </a:solidFill>
              </a:rPr>
              <a:t>Session 2: Atlantic Seabed Mapping:</a:t>
            </a:r>
            <a:br>
              <a:rPr lang="en-CA" sz="2800" dirty="0" smtClean="0">
                <a:solidFill>
                  <a:schemeClr val="bg1"/>
                </a:solidFill>
              </a:rPr>
            </a:br>
            <a:r>
              <a:rPr lang="en-CA" sz="2800" i="1" dirty="0" smtClean="0">
                <a:solidFill>
                  <a:schemeClr val="bg1"/>
                </a:solidFill>
              </a:rPr>
              <a:t>Current Status and Future Direction</a:t>
            </a:r>
            <a:endParaRPr lang="en-CA" sz="2800" i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5031" y="1071304"/>
            <a:ext cx="7882359" cy="4401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SLIDE 3</a:t>
            </a:r>
          </a:p>
          <a:p>
            <a:pPr lvl="0"/>
            <a:r>
              <a:rPr lang="en-CA" sz="2000" b="1" i="1" dirty="0" smtClean="0">
                <a:solidFill>
                  <a:schemeClr val="bg1"/>
                </a:solidFill>
              </a:rPr>
              <a:t>What </a:t>
            </a:r>
            <a:r>
              <a:rPr lang="en-CA" sz="2000" b="1" i="1" dirty="0">
                <a:solidFill>
                  <a:schemeClr val="bg1"/>
                </a:solidFill>
              </a:rPr>
              <a:t>are the necessary actions towards addressing priority issues identified </a:t>
            </a:r>
            <a:r>
              <a:rPr lang="en-IE" sz="2000" b="1" i="1" dirty="0" smtClean="0">
                <a:solidFill>
                  <a:schemeClr val="bg1"/>
                </a:solidFill>
              </a:rPr>
              <a:t>?</a:t>
            </a:r>
            <a:endParaRPr lang="en-CA" sz="2000" b="1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SzPct val="130000"/>
            </a:pPr>
            <a:endParaRPr lang="en-US" dirty="0" smtClean="0"/>
          </a:p>
          <a:p>
            <a:pPr>
              <a:buClr>
                <a:schemeClr val="bg1"/>
              </a:buClr>
              <a:buSzPct val="130000"/>
            </a:pPr>
            <a:endParaRPr lang="en-US" dirty="0"/>
          </a:p>
          <a:p>
            <a:pPr>
              <a:buClr>
                <a:schemeClr val="bg1"/>
              </a:buClr>
              <a:buSzPct val="140000"/>
            </a:pPr>
            <a:r>
              <a:rPr lang="en-IE" dirty="0" smtClean="0"/>
              <a:t>1) Canada to bring together seabed mapping expertise – federal, provincial, academic, offshore boards, private sector THEN can work with international partners.  Working Group of senior practisioners.</a:t>
            </a:r>
          </a:p>
          <a:p>
            <a:pPr>
              <a:buClr>
                <a:schemeClr val="bg1"/>
              </a:buClr>
              <a:buSzPct val="140000"/>
            </a:pPr>
            <a:endParaRPr lang="en-US" dirty="0" smtClean="0"/>
          </a:p>
          <a:p>
            <a:pPr>
              <a:buClr>
                <a:schemeClr val="bg1"/>
              </a:buClr>
              <a:buSzPct val="140000"/>
            </a:pPr>
            <a:r>
              <a:rPr lang="en-US" dirty="0" smtClean="0"/>
              <a:t>2) Work on Canada’s Ocean Mapping Strategy (TOMS as a start) with a component of committing to Galway Agreement – could have international pilot test, look at international best practices, standards, lessons learned</a:t>
            </a:r>
            <a:endParaRPr lang="en-US" dirty="0"/>
          </a:p>
          <a:p>
            <a:pPr>
              <a:buClr>
                <a:schemeClr val="bg1"/>
              </a:buClr>
              <a:buSzPct val="140000"/>
            </a:pPr>
            <a:endParaRPr lang="en-US" dirty="0" smtClean="0"/>
          </a:p>
          <a:p>
            <a:pPr>
              <a:buClr>
                <a:schemeClr val="bg1"/>
              </a:buClr>
              <a:buSzPct val="140000"/>
            </a:pPr>
            <a:r>
              <a:rPr lang="en-US" dirty="0" smtClean="0"/>
              <a:t>3) New technology – AUV’s for mapping, bathymetric </a:t>
            </a:r>
            <a:r>
              <a:rPr lang="en-US" dirty="0" err="1" smtClean="0"/>
              <a:t>LiDAR</a:t>
            </a:r>
            <a:r>
              <a:rPr lang="en-US" dirty="0" smtClean="0"/>
              <a:t>, satellite, new CCG vessels.  Share information/innovations.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68099" y="6407175"/>
            <a:ext cx="7909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i="1" dirty="0">
                <a:solidFill>
                  <a:schemeClr val="bg1"/>
                </a:solidFill>
              </a:rPr>
              <a:t>Stephen Locke, Director GSC Atlantic, </a:t>
            </a:r>
            <a:r>
              <a:rPr lang="en-CA" b="1" i="1" dirty="0" smtClean="0">
                <a:solidFill>
                  <a:schemeClr val="bg1"/>
                </a:solidFill>
              </a:rPr>
              <a:t>Natural </a:t>
            </a:r>
            <a:r>
              <a:rPr lang="en-CA" b="1" i="1" dirty="0">
                <a:solidFill>
                  <a:schemeClr val="bg1"/>
                </a:solidFill>
              </a:rPr>
              <a:t>Resources Canada, </a:t>
            </a:r>
            <a:r>
              <a:rPr lang="en-CA" b="1" i="1" dirty="0" smtClean="0">
                <a:solidFill>
                  <a:schemeClr val="bg1"/>
                </a:solidFill>
              </a:rPr>
              <a:t>Canada</a:t>
            </a:r>
            <a:endParaRPr lang="en-CA" i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068" y="6407175"/>
            <a:ext cx="514435" cy="341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3722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Master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B2B2B2"/>
      </a:folHlink>
    </a:clrScheme>
    <a:fontScheme name="1_bMaster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bMast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ast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ast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ast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Master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B2B2B2"/>
      </a:folHlink>
    </a:clrScheme>
    <a:fontScheme name="1_bMaster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bMast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ast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ast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ast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3209</TotalTime>
  <Words>475</Words>
  <Application>Microsoft Office PowerPoint</Application>
  <PresentationFormat>On-screen Show (4:3)</PresentationFormat>
  <Paragraphs>59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9_Office Theme</vt:lpstr>
      <vt:lpstr>1_Blank Presentation</vt:lpstr>
      <vt:lpstr>2_bMaster</vt:lpstr>
      <vt:lpstr>3_bMaster</vt:lpstr>
      <vt:lpstr>Slide 1</vt:lpstr>
      <vt:lpstr>Slide 2</vt:lpstr>
      <vt:lpstr>Session 2: Atlantic Seabed Mapping: Current Status and Future Direction</vt:lpstr>
      <vt:lpstr>Session 2: Atlantic Seabed Mapping: Current Status and Future Direction</vt:lpstr>
      <vt:lpstr>Session 2: Atlantic Seabed Mapping: Current Status and Future Direction</vt:lpstr>
    </vt:vector>
  </TitlesOfParts>
  <Company>DFAIT-MAECI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Rutherford, Jane -BBT</dc:creator>
  <cp:lastModifiedBy> </cp:lastModifiedBy>
  <cp:revision>98</cp:revision>
  <cp:lastPrinted>2014-11-28T18:43:41Z</cp:lastPrinted>
  <dcterms:created xsi:type="dcterms:W3CDTF">2013-05-07T19:14:40Z</dcterms:created>
  <dcterms:modified xsi:type="dcterms:W3CDTF">2014-12-01T12:05:47Z</dcterms:modified>
</cp:coreProperties>
</file>