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2" r:id="rId4"/>
  </p:sldMasterIdLst>
  <p:notesMasterIdLst>
    <p:notesMasterId r:id="rId10"/>
  </p:notesMasterIdLst>
  <p:handoutMasterIdLst>
    <p:handoutMasterId r:id="rId11"/>
  </p:handoutMasterIdLst>
  <p:sldIdLst>
    <p:sldId id="259" r:id="rId5"/>
    <p:sldId id="296" r:id="rId6"/>
    <p:sldId id="289" r:id="rId7"/>
    <p:sldId id="290" r:id="rId8"/>
    <p:sldId id="291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69" autoAdjust="0"/>
    <p:restoredTop sz="94703" autoAdjust="0"/>
  </p:normalViewPr>
  <p:slideViewPr>
    <p:cSldViewPr snapToGrid="0">
      <p:cViewPr varScale="1">
        <p:scale>
          <a:sx n="124" d="100"/>
          <a:sy n="124" d="100"/>
        </p:scale>
        <p:origin x="-1088" y="-96"/>
      </p:cViewPr>
      <p:guideLst>
        <p:guide orient="horz" pos="3312"/>
        <p:guide pos="3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C9BAE9F-2410-4BA3-BF46-BCE36D89B243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92C1E75-BC32-4C0D-A90B-A1C8B621E7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777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E5116BD-67D1-4301-9F7E-55AACAA744B6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D03C02-BBAB-4AF7-97C8-B7D9046EB8C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653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DF654-63D9-441C-A471-92C279D6099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3738"/>
            <a:ext cx="4656138" cy="34909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361" y="4421267"/>
            <a:ext cx="4888878" cy="4189572"/>
          </a:xfrm>
        </p:spPr>
        <p:txBody>
          <a:bodyPr/>
          <a:lstStyle/>
          <a:p>
            <a:endParaRPr lang="fr-CH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78A3-1C3B-41DB-B6CE-3A576E83895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9FE2-DFFE-48B3-BFC2-73FF99F552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648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10F4-A65B-4A72-A54B-860518E73932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159-032C-4100-A008-64827BF9A3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4784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1BEE-DFD1-427D-91F5-23C724607F9E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DC86-B82E-4D03-A3EF-CCF0AD90F8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635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4FF8D-D0DD-44A0-A3D0-628F0BD20A8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11C83-16A2-481E-8973-45CEAC5D2F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6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8A20B-362E-4D33-B88F-1C15E8B7B207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BB1FE-888E-40BE-99A8-30580EB1DDB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71A44-FAD8-4BD6-8250-66BDE379F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0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73300"/>
            <a:ext cx="3660775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777" y="2273300"/>
            <a:ext cx="3662363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01878-4D0F-4126-985A-CA099CC11B41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B563D-2C5A-4C91-AAFC-A8BCEEC06F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5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1532D-91B3-4A51-931F-E6795C2650DA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5B0E4-F1EC-49AA-B3D3-E1E47CD79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4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82837-24BA-46F2-AC89-77FEE882169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ABF0B-66F0-4931-A639-D3B4D5F01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8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F526C-741E-436E-B01F-712D1E7FC20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1A920-0DD7-4807-8B0F-63E8487D7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7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33D4C-3299-471E-96AB-5177D076DAC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62DF8F-27D3-4074-A20F-10BA27401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2A69-2111-448A-8BD4-46745693436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C040-2B09-411B-BE96-B80A65FBB4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1781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562C3-4F7A-4DB1-9A28-ED8B4364BEA6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EDEC8-5484-4B8C-83E8-9AEC9EB1A2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80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5B13B-5E27-407F-A335-7710B0F6BAA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51367-C7D9-4574-8169-FE437A83AE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9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62A9-B2A8-4DEF-90D3-A287BD65E2F8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77529-43AB-43FF-A43F-0D5D48C7A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4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25" y="387350"/>
            <a:ext cx="7772400" cy="882157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482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B18ADC29-5EC6-478B-A4FD-9B55D96A900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98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E159-AE24-4AAD-93EC-ABE829043D2D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F674-0A35-48D8-A83F-EEB4CE994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5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82CB-F7C3-4CFA-8269-1E40D8D1561C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5C3E-36B2-4A8E-85C6-0B01BE926A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42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21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7794F6B2-E2DE-4A1B-B690-3C7EA8F55EDC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33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AAFBA8C-7D72-48C3-8254-00A946B80BF3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C302-43CB-444B-88CF-068C833E5C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27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10B1927-A70B-4710-A7E4-008AAF52202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B9B15-74E5-4D77-8C82-65D37F494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60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4C4B-F09D-4683-BF3B-D923BB0EBB5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F672-7B69-4DD0-9258-05BCFB2DF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4343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7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EE81-CFFD-48A5-9C5E-7C3B8C2073C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877-F219-4907-9557-A732ACC7D7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19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E69D-E33D-467D-88A0-94AD0AAC699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2BF4-1133-4838-AC21-AA978EE1FB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882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A83B-6062-4991-8A83-F668EB1062CB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A1F6-7D96-49DA-8F31-E6E6C76262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6489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7456-519A-4E38-A143-F0174DC85ED6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303" y="6453336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fld id="{58469015-04DC-46FE-AABE-2A3ACFBDB729}" type="slidenum">
              <a:rPr lang="en-CA" smtClean="0"/>
              <a:pPr>
                <a:defRPr/>
              </a:pPr>
              <a:t>‹#›</a:t>
            </a:fld>
            <a:endParaRPr lang="en-CA" dirty="0" smtClean="0"/>
          </a:p>
          <a:p>
            <a:pPr>
              <a:defRPr/>
            </a:pPr>
            <a:endParaRPr lang="en-CA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362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946-EDF5-47C6-8130-75D153257A4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782D-DCF9-49B5-BC59-D0DD7A6743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97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8810-F4B6-4932-B67A-F4DF3D0547E1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B15C-47FA-41F6-ADD6-49681E4E9B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950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FBDDA-5231-4995-B48F-E34D191BA5B8}" type="datetime1">
              <a:rPr lang="en-CA" smtClean="0">
                <a:ea typeface="ＭＳ Ｐゴシック" pitchFamily="34" charset="-128"/>
              </a:rPr>
              <a:pPr>
                <a:defRPr/>
              </a:pPr>
              <a:t>01/12/2014</a:t>
            </a:fld>
            <a:endParaRPr lang="en-CA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69BD9-0681-4D10-A5C7-EE66689A134C}" type="slidenum">
              <a:rPr lang="en-CA">
                <a:ea typeface="ＭＳ Ｐゴシック" pitchFamily="34" charset="-128"/>
              </a:rPr>
              <a:pPr>
                <a:defRPr/>
              </a:pPr>
              <a:t>‹#›</a:t>
            </a:fld>
            <a:endParaRPr lang="en-CA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doni" pitchFamily="18" charset="0"/>
          <a:ea typeface="Batang" pitchFamily="18" charset="-127"/>
          <a:cs typeface="Aharoni" pitchFamily="2" charset="-79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Bodoni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Bodoni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Bodoni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73300"/>
            <a:ext cx="74755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20C50C-120F-4093-950E-98F6471F3F61}" type="datetime1">
              <a:rPr lang="en-CA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77CAE7-0998-4BDF-82F7-B8D071939A90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397000" y="1727201"/>
            <a:ext cx="500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2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88863-27D1-46C0-A70C-47E5A86CE0CE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38802-016B-43D7-8EB3-9E4BD82217AC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 Denman\Desktop\Ti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8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58159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Seabed </a:t>
            </a:r>
            <a:r>
              <a:rPr lang="en-US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apping Workshop</a:t>
            </a:r>
          </a:p>
          <a:p>
            <a:pPr lvl="0" algn="ctr"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Dec. 2, 2014, Dublin Castle, Ireland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29" y="3933055"/>
            <a:ext cx="9128150" cy="1008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565" y="5082194"/>
            <a:ext cx="64807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Stephen Locke,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Natural Resources Canada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Government of Canada</a:t>
            </a:r>
            <a:endParaRPr lang="en-US" sz="20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2</a:t>
            </a:fld>
            <a:endParaRPr lang="en-C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169043" y="2521059"/>
            <a:ext cx="7257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Session 3: Large Scale Seabed Mapping Data Integration &amp; Exchange: </a:t>
            </a:r>
            <a:r>
              <a:rPr lang="en-CA" sz="3200" b="1" i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Linking Datasets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2772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3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818" y="165490"/>
            <a:ext cx="8256785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3</a:t>
            </a:r>
            <a:r>
              <a:rPr lang="en-CA" sz="2800" dirty="0">
                <a:solidFill>
                  <a:schemeClr val="bg1"/>
                </a:solidFill>
              </a:rPr>
              <a:t>: Large Scale Seabed Mapping Data Integration &amp; </a:t>
            </a:r>
            <a:r>
              <a:rPr lang="en-CA" sz="2800" dirty="0" smtClean="0">
                <a:solidFill>
                  <a:schemeClr val="bg1"/>
                </a:solidFill>
              </a:rPr>
              <a:t>Exchange: </a:t>
            </a:r>
            <a:r>
              <a:rPr lang="en-CA" sz="2800" i="1" dirty="0" smtClean="0">
                <a:solidFill>
                  <a:schemeClr val="bg1"/>
                </a:solidFill>
              </a:rPr>
              <a:t>Linking Datasets 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31" y="1071304"/>
            <a:ext cx="7882359" cy="495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1</a:t>
            </a:r>
          </a:p>
          <a:p>
            <a:pPr lvl="0"/>
            <a:r>
              <a:rPr lang="en-IE" sz="2000" b="1" i="1" dirty="0" smtClean="0">
                <a:solidFill>
                  <a:schemeClr val="bg1"/>
                </a:solidFill>
              </a:rPr>
              <a:t>What </a:t>
            </a:r>
            <a:r>
              <a:rPr lang="en-IE" sz="2000" b="1" i="1" dirty="0">
                <a:solidFill>
                  <a:schemeClr val="bg1"/>
                </a:solidFill>
              </a:rPr>
              <a:t>are the current/planned key </a:t>
            </a:r>
            <a:r>
              <a:rPr lang="en-CA" sz="2000" b="1" i="1" dirty="0">
                <a:solidFill>
                  <a:schemeClr val="bg1"/>
                </a:solidFill>
              </a:rPr>
              <a:t>data integration and exchange </a:t>
            </a:r>
            <a:r>
              <a:rPr lang="en-CA" sz="2000" b="1" i="1" dirty="0" smtClean="0">
                <a:solidFill>
                  <a:schemeClr val="bg1"/>
                </a:solidFill>
              </a:rPr>
              <a:t>projects/initiatives</a:t>
            </a:r>
            <a:r>
              <a:rPr lang="en-IE" sz="2000" b="1" i="1" dirty="0" smtClean="0">
                <a:solidFill>
                  <a:schemeClr val="bg1"/>
                </a:solidFill>
              </a:rPr>
              <a:t>?</a:t>
            </a:r>
            <a:endParaRPr lang="en-CA" sz="20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3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1) Open Government Policy (OGP) recently initiated and Federal Geospatial Platform (FGP) in year 1 with 21 federal agencies (led by NRCan)</a:t>
            </a:r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2) Spatial Data Infrastructure (SDI) Projects: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dirty="0"/>
              <a:t> </a:t>
            </a:r>
            <a:r>
              <a:rPr lang="en-US" dirty="0" smtClean="0"/>
              <a:t>      - Marine Spatial Data Infrastructure (MSDI) Pilot Project -  as part of IHO                                 </a:t>
            </a: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         commitment.  100km x 100km 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       - Arctic SDI Project</a:t>
            </a:r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3) Several other innovative initiatives: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dirty="0"/>
              <a:t> </a:t>
            </a:r>
            <a:r>
              <a:rPr lang="en-US" dirty="0" smtClean="0"/>
              <a:t>      - Newfoundland &amp; Labrador Seabed Atlas</a:t>
            </a:r>
          </a:p>
          <a:p>
            <a:pPr>
              <a:buClr>
                <a:schemeClr val="bg1"/>
              </a:buClr>
              <a:buSzPct val="140000"/>
            </a:pPr>
            <a:r>
              <a:rPr lang="en-US" dirty="0"/>
              <a:t> </a:t>
            </a:r>
            <a:r>
              <a:rPr lang="en-US" dirty="0" smtClean="0"/>
              <a:t>      - COIN Atlantic – data portal concept</a:t>
            </a:r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526" y="6393035"/>
            <a:ext cx="794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4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2433" y="188640"/>
            <a:ext cx="8256785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3</a:t>
            </a:r>
            <a:r>
              <a:rPr lang="en-CA" sz="2800" dirty="0">
                <a:solidFill>
                  <a:schemeClr val="bg1"/>
                </a:solidFill>
              </a:rPr>
              <a:t>: Large Scale Seabed Mapping Data Integration &amp; </a:t>
            </a:r>
            <a:r>
              <a:rPr lang="en-CA" sz="2800" dirty="0" smtClean="0">
                <a:solidFill>
                  <a:schemeClr val="bg1"/>
                </a:solidFill>
              </a:rPr>
              <a:t>Exchange: </a:t>
            </a:r>
            <a:r>
              <a:rPr lang="en-CA" sz="2800" i="1" dirty="0" smtClean="0">
                <a:solidFill>
                  <a:schemeClr val="bg1"/>
                </a:solidFill>
              </a:rPr>
              <a:t>Linking Datasets 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31" y="1071304"/>
            <a:ext cx="788235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2</a:t>
            </a:r>
          </a:p>
          <a:p>
            <a:pPr lvl="0"/>
            <a:r>
              <a:rPr lang="en-CA" sz="2000" b="1" i="1" dirty="0">
                <a:solidFill>
                  <a:schemeClr val="bg1"/>
                </a:solidFill>
              </a:rPr>
              <a:t>What are the key /priority issues to be addressed </a:t>
            </a:r>
            <a:r>
              <a:rPr lang="en-IE" sz="2000" b="1" i="1" dirty="0" smtClean="0">
                <a:solidFill>
                  <a:schemeClr val="bg1"/>
                </a:solidFill>
              </a:rPr>
              <a:t>?</a:t>
            </a:r>
          </a:p>
          <a:p>
            <a:pPr>
              <a:buClr>
                <a:schemeClr val="bg1"/>
              </a:buClr>
              <a:buSzPct val="130000"/>
            </a:pPr>
            <a:endParaRPr lang="en-US" dirty="0" smtClean="0"/>
          </a:p>
          <a:p>
            <a:pPr>
              <a:buClr>
                <a:schemeClr val="bg1"/>
              </a:buClr>
              <a:buSzPct val="13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CA" dirty="0" smtClean="0"/>
              <a:t>1) What is the best data platform and policy framework to use and share seabed mapping data?  Global evaluation?</a:t>
            </a:r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CA" dirty="0"/>
          </a:p>
          <a:p>
            <a:pPr>
              <a:buClr>
                <a:schemeClr val="bg1"/>
              </a:buClr>
              <a:buSzPct val="140000"/>
            </a:pPr>
            <a:r>
              <a:rPr lang="en-CA" dirty="0" smtClean="0"/>
              <a:t>2) Need to identify data holders, format of data, policies, standards and methodologies.</a:t>
            </a:r>
          </a:p>
          <a:p>
            <a:pPr>
              <a:buClr>
                <a:schemeClr val="bg1"/>
              </a:buClr>
              <a:buSzPct val="140000"/>
            </a:pPr>
            <a:endParaRPr lang="en-CA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3) How to share that international information on shared Atlantic?  Who owns and who manages?  Where does it reside?  Accessibility?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6527" y="6393035"/>
            <a:ext cx="78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5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262" y="165490"/>
            <a:ext cx="8453553" cy="783633"/>
          </a:xfrm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Session 3</a:t>
            </a:r>
            <a:r>
              <a:rPr lang="en-CA" sz="2800" dirty="0">
                <a:solidFill>
                  <a:schemeClr val="bg1"/>
                </a:solidFill>
              </a:rPr>
              <a:t>: Large Scale Seabed Mapping Data Integration &amp; </a:t>
            </a:r>
            <a:r>
              <a:rPr lang="en-CA" sz="2800" dirty="0" smtClean="0">
                <a:solidFill>
                  <a:schemeClr val="bg1"/>
                </a:solidFill>
              </a:rPr>
              <a:t>Exchange: </a:t>
            </a:r>
            <a:r>
              <a:rPr lang="en-CA" sz="2800" i="1" dirty="0" smtClean="0">
                <a:solidFill>
                  <a:schemeClr val="bg1"/>
                </a:solidFill>
              </a:rPr>
              <a:t>Linking Datasets 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31" y="1071304"/>
            <a:ext cx="78823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3</a:t>
            </a:r>
          </a:p>
          <a:p>
            <a:pPr lvl="0"/>
            <a:r>
              <a:rPr lang="en-CA" sz="2000" b="1" i="1" dirty="0" smtClean="0">
                <a:solidFill>
                  <a:schemeClr val="bg1"/>
                </a:solidFill>
              </a:rPr>
              <a:t>How </a:t>
            </a:r>
            <a:r>
              <a:rPr lang="en-CA" sz="2000" b="1" i="1" dirty="0">
                <a:solidFill>
                  <a:schemeClr val="bg1"/>
                </a:solidFill>
              </a:rPr>
              <a:t>can the key/priority issues identified above be operationalised</a:t>
            </a:r>
            <a:r>
              <a:rPr lang="en-IE" sz="2000" b="1" i="1" dirty="0" smtClean="0">
                <a:solidFill>
                  <a:schemeClr val="bg1"/>
                </a:solidFill>
              </a:rPr>
              <a:t>?</a:t>
            </a:r>
            <a:endParaRPr lang="en-CA" sz="20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30000"/>
            </a:pPr>
            <a:endParaRPr lang="en-US" dirty="0" smtClean="0"/>
          </a:p>
          <a:p>
            <a:pPr>
              <a:buClr>
                <a:schemeClr val="bg1"/>
              </a:buClr>
              <a:buSzPct val="13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CA" dirty="0" smtClean="0"/>
              <a:t>1) One key repository for any  Atlantic Seabed information?  Atlantic GIS or portal concept?  </a:t>
            </a:r>
          </a:p>
          <a:p>
            <a:pPr marL="342900" indent="-342900">
              <a:buClr>
                <a:schemeClr val="bg1"/>
              </a:buClr>
              <a:buSzPct val="140000"/>
              <a:buAutoNum type="arabicParenR"/>
            </a:pPr>
            <a:endParaRPr lang="en-CA" dirty="0"/>
          </a:p>
          <a:p>
            <a:pPr>
              <a:buClr>
                <a:schemeClr val="bg1"/>
              </a:buClr>
              <a:buSzPct val="140000"/>
            </a:pPr>
            <a:r>
              <a:rPr lang="en-CA" dirty="0" smtClean="0"/>
              <a:t>2) See what we have already, </a:t>
            </a:r>
            <a:r>
              <a:rPr lang="en-CA" dirty="0" err="1" smtClean="0"/>
              <a:t>e.g</a:t>
            </a:r>
            <a:r>
              <a:rPr lang="en-CA" dirty="0" smtClean="0"/>
              <a:t> </a:t>
            </a:r>
            <a:r>
              <a:rPr lang="en-CA" dirty="0" err="1" smtClean="0"/>
              <a:t>multibeam</a:t>
            </a:r>
            <a:r>
              <a:rPr lang="en-CA" dirty="0" smtClean="0"/>
              <a:t> tracks, spot samples, project data.  Possibly build the platform first then populate?</a:t>
            </a:r>
          </a:p>
          <a:p>
            <a:pPr>
              <a:buClr>
                <a:schemeClr val="bg1"/>
              </a:buClr>
              <a:buSzPct val="140000"/>
            </a:pPr>
            <a:endParaRPr lang="en-CA" dirty="0"/>
          </a:p>
          <a:p>
            <a:pPr>
              <a:buClr>
                <a:schemeClr val="bg1"/>
              </a:buClr>
              <a:buSzPct val="140000"/>
            </a:pPr>
            <a:r>
              <a:rPr lang="en-CA" dirty="0"/>
              <a:t>3</a:t>
            </a:r>
            <a:r>
              <a:rPr lang="en-CA" dirty="0" smtClean="0"/>
              <a:t>) Establish Working Group to share information and evaluate data integration and exchange</a:t>
            </a:r>
          </a:p>
          <a:p>
            <a:pPr>
              <a:buClr>
                <a:schemeClr val="bg1"/>
              </a:buClr>
              <a:buSzPct val="140000"/>
            </a:pPr>
            <a:endParaRPr lang="en-CA" dirty="0"/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065" y="6378896"/>
            <a:ext cx="713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373</Words>
  <Application>Microsoft Office PowerPoint</Application>
  <PresentationFormat>On-screen Show (4:3)</PresentationFormat>
  <Paragraphs>54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9_Office Theme</vt:lpstr>
      <vt:lpstr>1_Blank Presentation</vt:lpstr>
      <vt:lpstr>2_bMaster</vt:lpstr>
      <vt:lpstr>3_bMaster</vt:lpstr>
      <vt:lpstr>Slide 1</vt:lpstr>
      <vt:lpstr>Slide 2</vt:lpstr>
      <vt:lpstr>Session 3: Large Scale Seabed Mapping Data Integration &amp; Exchange: Linking Datasets </vt:lpstr>
      <vt:lpstr>Session 3: Large Scale Seabed Mapping Data Integration &amp; Exchange: Linking Datasets </vt:lpstr>
      <vt:lpstr>Session 3: Large Scale Seabed Mapping Data Integration &amp; Exchange: Linking Datasets </vt:lpstr>
    </vt:vector>
  </TitlesOfParts>
  <Company>DFAIT-MAECI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Rutherford, Jane -BBT</dc:creator>
  <cp:lastModifiedBy> </cp:lastModifiedBy>
  <cp:revision>98</cp:revision>
  <cp:lastPrinted>2014-11-28T18:43:41Z</cp:lastPrinted>
  <dcterms:created xsi:type="dcterms:W3CDTF">2013-05-07T19:14:40Z</dcterms:created>
  <dcterms:modified xsi:type="dcterms:W3CDTF">2014-12-01T12:06:30Z</dcterms:modified>
</cp:coreProperties>
</file>