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Masters/slideMaster4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2" r:id="rId4"/>
  </p:sldMasterIdLst>
  <p:notesMasterIdLst>
    <p:notesMasterId r:id="rId10"/>
  </p:notesMasterIdLst>
  <p:handoutMasterIdLst>
    <p:handoutMasterId r:id="rId11"/>
  </p:handoutMasterIdLst>
  <p:sldIdLst>
    <p:sldId id="259" r:id="rId5"/>
    <p:sldId id="297" r:id="rId6"/>
    <p:sldId id="292" r:id="rId7"/>
    <p:sldId id="293" r:id="rId8"/>
    <p:sldId id="294" r:id="rId9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7569" autoAdjust="0"/>
    <p:restoredTop sz="94703" autoAdjust="0"/>
  </p:normalViewPr>
  <p:slideViewPr>
    <p:cSldViewPr snapToGrid="0">
      <p:cViewPr varScale="1">
        <p:scale>
          <a:sx n="124" d="100"/>
          <a:sy n="124" d="100"/>
        </p:scale>
        <p:origin x="-1088" y="-96"/>
      </p:cViewPr>
      <p:guideLst>
        <p:guide orient="horz" pos="3312"/>
        <p:guide pos="30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200"/>
            </a:lvl1pPr>
          </a:lstStyle>
          <a:p>
            <a:fld id="{6C9BAE9F-2410-4BA3-BF46-BCE36D89B243}" type="datetimeFigureOut">
              <a:rPr lang="en-CA" smtClean="0"/>
              <a:pPr/>
              <a:t>01/12/2014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200"/>
            </a:lvl1pPr>
          </a:lstStyle>
          <a:p>
            <a:fld id="{992C1E75-BC32-4C0D-A90B-A1C8B621E733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42777703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200"/>
            </a:lvl1pPr>
          </a:lstStyle>
          <a:p>
            <a:fld id="{8E5116BD-67D1-4301-9F7E-55AACAA744B6}" type="datetimeFigureOut">
              <a:rPr lang="en-CA" smtClean="0"/>
              <a:pPr/>
              <a:t>01/12/2014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7" tIns="46659" rIns="93317" bIns="46659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17" tIns="46659" rIns="93317" bIns="4665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200"/>
            </a:lvl1pPr>
          </a:lstStyle>
          <a:p>
            <a:fld id="{2DD03C02-BBAB-4AF7-97C8-B7D9046EB8C2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365386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6DF654-63D9-441C-A471-92C279D6099F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3738"/>
            <a:ext cx="4656138" cy="3490912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85361" y="4421267"/>
            <a:ext cx="4888878" cy="4189572"/>
          </a:xfrm>
        </p:spPr>
        <p:txBody>
          <a:bodyPr/>
          <a:lstStyle/>
          <a:p>
            <a:endParaRPr lang="fr-CH" sz="900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03C02-BBAB-4AF7-97C8-B7D9046EB8C2}" type="slidenum">
              <a:rPr lang="en-CA" smtClean="0"/>
              <a:pPr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760736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03C02-BBAB-4AF7-97C8-B7D9046EB8C2}" type="slidenum">
              <a:rPr lang="en-CA" smtClean="0"/>
              <a:pPr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760736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03C02-BBAB-4AF7-97C8-B7D9046EB8C2}" type="slidenum">
              <a:rPr lang="en-CA" smtClean="0"/>
              <a:pPr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760736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03C02-BBAB-4AF7-97C8-B7D9046EB8C2}" type="slidenum">
              <a:rPr lang="en-CA" smtClean="0"/>
              <a:pPr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760736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B78A3-1C3B-41DB-B6CE-3A576E838958}" type="datetime1">
              <a:rPr lang="en-CA" smtClean="0"/>
              <a:pPr>
                <a:defRPr/>
              </a:pPr>
              <a:t>01/12/2014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89FE2-DFFE-48B3-BFC2-73FF99F5529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264812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510F4-A65B-4A72-A54B-860518E73932}" type="datetime1">
              <a:rPr lang="en-CA" smtClean="0"/>
              <a:pPr>
                <a:defRPr/>
              </a:pPr>
              <a:t>01/12/2014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ED159-032C-4100-A008-64827BF9A33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247849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71BEE-DFD1-427D-91F5-23C724607F9E}" type="datetime1">
              <a:rPr lang="en-CA" smtClean="0"/>
              <a:pPr>
                <a:defRPr/>
              </a:pPr>
              <a:t>01/12/2014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CDC86-B82E-4D03-A3EF-CCF0AD90F81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156355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34FF8D-D0DD-44A0-A3D0-628F0BD20A8F}" type="datetime1">
              <a:rPr lang="en-CA" smtClean="0">
                <a:solidFill>
                  <a:srgbClr val="000000"/>
                </a:solidFill>
              </a:rPr>
              <a:pPr/>
              <a:t>01/12/2014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0A11C83-16A2-481E-8973-45CEAC5D2FC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17673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B8A20B-362E-4D33-B88F-1C15E8B7B207}" type="datetime1">
              <a:rPr lang="en-CA" smtClean="0">
                <a:solidFill>
                  <a:srgbClr val="000000"/>
                </a:solidFill>
              </a:rPr>
              <a:pPr/>
              <a:t>01/12/2014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2390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 smtClean="0">
              <a:solidFill>
                <a:srgbClr val="000000"/>
              </a:solidFill>
            </a:endParaRPr>
          </a:p>
          <a:p>
            <a:fld id="{5AA76006-E7AD-4143-9B32-0EFE09C9DA0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6041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6BB1FE-888E-40BE-99A8-30580EB1DDBB}" type="datetime1">
              <a:rPr lang="en-CA" smtClean="0">
                <a:solidFill>
                  <a:srgbClr val="000000"/>
                </a:solidFill>
              </a:rPr>
              <a:pPr/>
              <a:t>01/12/2014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DD71A44-FAD8-4BD6-8250-66BDE379F1A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50122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73300"/>
            <a:ext cx="3660775" cy="3822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4777" y="2273300"/>
            <a:ext cx="3662363" cy="3822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801878-4D0F-4126-985A-CA099CC11B41}" type="datetime1">
              <a:rPr lang="en-CA" smtClean="0">
                <a:solidFill>
                  <a:srgbClr val="000000"/>
                </a:solidFill>
              </a:rPr>
              <a:pPr/>
              <a:t>01/12/2014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D1B563D-2C5A-4C91-AAFC-A8BCEEC06F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26575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31532D-91B3-4A51-931F-E6795C2650DA}" type="datetime1">
              <a:rPr lang="en-CA" smtClean="0">
                <a:solidFill>
                  <a:srgbClr val="000000"/>
                </a:solidFill>
              </a:rPr>
              <a:pPr/>
              <a:t>01/12/2014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D05B0E4-F1EC-49AA-B3D3-E1E47CD799E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41403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182837-24BA-46F2-AC89-77FEE8821692}" type="datetime1">
              <a:rPr lang="en-CA" smtClean="0">
                <a:solidFill>
                  <a:srgbClr val="000000"/>
                </a:solidFill>
              </a:rPr>
              <a:pPr/>
              <a:t>01/12/2014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5CABF0B-66F0-4931-A639-D3B4D5F0134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63830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BF526C-741E-436E-B01F-712D1E7FC202}" type="datetime1">
              <a:rPr lang="en-CA" smtClean="0">
                <a:solidFill>
                  <a:srgbClr val="000000"/>
                </a:solidFill>
              </a:rPr>
              <a:pPr/>
              <a:t>01/12/2014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A61A920-0DD7-4807-8B0F-63E8487D7CF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03775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333D4C-3299-471E-96AB-5177D076DACF}" type="datetime1">
              <a:rPr lang="en-CA" smtClean="0">
                <a:solidFill>
                  <a:srgbClr val="000000"/>
                </a:solidFill>
              </a:rPr>
              <a:pPr/>
              <a:t>01/12/2014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762DF8F-27D3-4074-A20F-10BA2740141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0914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22A69-2111-448A-8BD4-467456934364}" type="datetime1">
              <a:rPr lang="en-CA" smtClean="0"/>
              <a:pPr>
                <a:defRPr/>
              </a:pPr>
              <a:t>01/12/2014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CC040-2B09-411B-BE96-B80A65FBB4D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3178142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4562C3-4F7A-4DB1-9A28-ED8B4364BEA6}" type="datetime1">
              <a:rPr lang="en-CA" smtClean="0">
                <a:solidFill>
                  <a:srgbClr val="000000"/>
                </a:solidFill>
              </a:rPr>
              <a:pPr/>
              <a:t>01/12/2014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18EDEC8-5484-4B8C-83E8-9AEC9EB1A2F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28079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05B13B-5E27-407F-A335-7710B0F6BAAB}" type="datetime1">
              <a:rPr lang="en-CA" smtClean="0">
                <a:solidFill>
                  <a:srgbClr val="000000"/>
                </a:solidFill>
              </a:rPr>
              <a:pPr/>
              <a:t>01/12/2014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D251367-C7D9-4574-8169-FE437A83AE6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47921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152400"/>
            <a:ext cx="19050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152400"/>
            <a:ext cx="55626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AE62A9-B2A8-4DEF-90D3-A287BD65E2F8}" type="datetime1">
              <a:rPr lang="en-CA" smtClean="0">
                <a:solidFill>
                  <a:srgbClr val="000000"/>
                </a:solidFill>
              </a:rPr>
              <a:pPr/>
              <a:t>01/12/2014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0577529-43AB-43FF-A43F-0D5D48C7A31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99412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06425" y="387350"/>
            <a:ext cx="7772400" cy="882157"/>
          </a:xfrm>
        </p:spPr>
        <p:txBody>
          <a:bodyPr/>
          <a:lstStyle>
            <a:lvl1pPr>
              <a:defRPr sz="3200" b="1">
                <a:solidFill>
                  <a:srgbClr val="A50021"/>
                </a:solidFill>
                <a:effectLst/>
                <a:latin typeface="Comic Sans MS" pitchFamily="66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Edit </a:t>
            </a:r>
            <a:r>
              <a:rPr lang="en-US" dirty="0"/>
              <a:t>Master </a:t>
            </a:r>
            <a:r>
              <a:rPr lang="en-US" dirty="0" smtClean="0"/>
              <a:t>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64820" y="6560820"/>
            <a:ext cx="1905000" cy="297180"/>
          </a:xfrm>
        </p:spPr>
        <p:txBody>
          <a:bodyPr/>
          <a:lstStyle>
            <a:lvl1pPr>
              <a:defRPr/>
            </a:lvl1pPr>
          </a:lstStyle>
          <a:p>
            <a:fld id="{B18ADC29-5EC6-478B-A4FD-9B55D96A900D}" type="datetime1">
              <a:rPr lang="en-CA" smtClean="0">
                <a:solidFill>
                  <a:srgbClr val="000000"/>
                </a:solidFill>
              </a:rPr>
              <a:pPr/>
              <a:t>01/12/2014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EAF45-C467-4B9A-A8A2-BE4E29E2393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53988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>
            <a:lvl1pPr>
              <a:defRPr sz="3200" b="1">
                <a:solidFill>
                  <a:srgbClr val="A5002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AE159-AE24-4AAD-93EC-ABE829043D2D}" type="datetime1">
              <a:rPr lang="en-CA" smtClean="0">
                <a:solidFill>
                  <a:srgbClr val="000000"/>
                </a:solidFill>
              </a:rPr>
              <a:pPr>
                <a:defRPr/>
              </a:pPr>
              <a:t>01/12/2014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AF674-0A35-48D8-A83F-EEB4CE9942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8562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="1">
                <a:solidFill>
                  <a:srgbClr val="A5002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682CB-F7C3-4CFA-8269-1E40D8D1561C}" type="datetime1">
              <a:rPr lang="en-CA" smtClean="0">
                <a:solidFill>
                  <a:srgbClr val="000000"/>
                </a:solidFill>
              </a:rPr>
              <a:pPr>
                <a:defRPr/>
              </a:pPr>
              <a:t>01/12/2014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05C3E-36B2-4A8E-85C6-0B01BE926A3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15423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562158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6425" y="387350"/>
            <a:ext cx="7772400" cy="1143000"/>
          </a:xfrm>
        </p:spPr>
        <p:txBody>
          <a:bodyPr/>
          <a:lstStyle>
            <a:lvl1pPr>
              <a:defRPr b="1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60820"/>
            <a:ext cx="1905000" cy="297180"/>
          </a:xfrm>
        </p:spPr>
        <p:txBody>
          <a:bodyPr/>
          <a:lstStyle>
            <a:lvl1pPr>
              <a:defRPr/>
            </a:lvl1pPr>
          </a:lstStyle>
          <a:p>
            <a:fld id="{7794F6B2-E2DE-4A1B-B690-3C7EA8F55EDC}" type="datetime1">
              <a:rPr lang="en-CA" smtClean="0">
                <a:solidFill>
                  <a:srgbClr val="000000"/>
                </a:solidFill>
              </a:rPr>
              <a:pPr/>
              <a:t>01/12/2014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EAF45-C467-4B9A-A8A2-BE4E29E2393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13331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6425" y="3873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60820"/>
            <a:ext cx="1905000" cy="297180"/>
          </a:xfrm>
        </p:spPr>
        <p:txBody>
          <a:bodyPr/>
          <a:lstStyle>
            <a:lvl1pPr>
              <a:defRPr/>
            </a:lvl1pPr>
          </a:lstStyle>
          <a:p>
            <a:fld id="{9AAFBA8C-7D72-48C3-8254-00A946B80BF3}" type="datetime1">
              <a:rPr lang="en-CA" smtClean="0">
                <a:solidFill>
                  <a:srgbClr val="000000"/>
                </a:solidFill>
              </a:rPr>
              <a:pPr/>
              <a:t>01/12/2014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latin typeface="Comic Sans MS" pitchFamily="66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1C302-43CB-444B-88CF-068C833E5C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52726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6560820"/>
            <a:ext cx="1905000" cy="297180"/>
          </a:xfrm>
        </p:spPr>
        <p:txBody>
          <a:bodyPr/>
          <a:lstStyle>
            <a:lvl1pPr>
              <a:defRPr/>
            </a:lvl1pPr>
          </a:lstStyle>
          <a:p>
            <a:fld id="{910B1927-A70B-4710-A7E4-008AAF52202D}" type="datetime1">
              <a:rPr lang="en-CA" smtClean="0">
                <a:solidFill>
                  <a:srgbClr val="000000"/>
                </a:solidFill>
              </a:rPr>
              <a:pPr/>
              <a:t>01/12/2014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B9B15-74E5-4D77-8C82-65D37F494D7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86049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14C4B-F09D-4683-BF3B-D923BB0EBB50}" type="datetime1">
              <a:rPr lang="en-CA" smtClean="0"/>
              <a:pPr>
                <a:defRPr/>
              </a:pPr>
              <a:t>01/12/2014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1F672-7B69-4DD0-9258-05BCFB2DF02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7434394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13788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6EE81-CFFD-48A5-9C5E-7C3B8C2073C8}" type="datetime1">
              <a:rPr lang="en-CA" smtClean="0"/>
              <a:pPr>
                <a:defRPr/>
              </a:pPr>
              <a:t>01/12/2014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BC877-F219-4907-9557-A732ACC7D73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681942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4E69D-E33D-467D-88A0-94AD0AAC6990}" type="datetime1">
              <a:rPr lang="en-CA" smtClean="0"/>
              <a:pPr>
                <a:defRPr/>
              </a:pPr>
              <a:t>01/12/2014</a:t>
            </a:fld>
            <a:endParaRPr lang="en-C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E2BF4-1133-4838-AC21-AA978EE1FBE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688253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FA83B-6062-4991-8A83-F668EB1062CB}" type="datetime1">
              <a:rPr lang="en-CA" smtClean="0"/>
              <a:pPr>
                <a:defRPr/>
              </a:pPr>
              <a:t>01/12/2014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7A1F6-7D96-49DA-8F31-E6E6C762625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664892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97456-519A-4E38-A143-F0174DC85ED6}" type="datetime1">
              <a:rPr lang="en-CA" smtClean="0"/>
              <a:pPr>
                <a:defRPr/>
              </a:pPr>
              <a:t>01/12/2014</a:t>
            </a:fld>
            <a:endParaRPr lang="en-C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0303" y="6453336"/>
            <a:ext cx="2133600" cy="365125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CA" dirty="0" smtClean="0"/>
          </a:p>
          <a:p>
            <a:pPr>
              <a:defRPr/>
            </a:pPr>
            <a:endParaRPr lang="en-CA" dirty="0" smtClean="0"/>
          </a:p>
          <a:p>
            <a:pPr>
              <a:defRPr/>
            </a:pPr>
            <a:fld id="{58469015-04DC-46FE-AABE-2A3ACFBDB729}" type="slidenum">
              <a:rPr lang="en-CA" smtClean="0"/>
              <a:pPr>
                <a:defRPr/>
              </a:pPr>
              <a:t>‹#›</a:t>
            </a:fld>
            <a:endParaRPr lang="en-CA" dirty="0" smtClean="0"/>
          </a:p>
          <a:p>
            <a:pPr>
              <a:defRPr/>
            </a:pPr>
            <a:endParaRPr lang="en-CA" dirty="0"/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sz="4000" b="1">
                <a:solidFill>
                  <a:srgbClr val="0033CC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936237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5A946-EDF5-47C6-8130-75D153257A44}" type="datetime1">
              <a:rPr lang="en-CA" smtClean="0"/>
              <a:pPr>
                <a:defRPr/>
              </a:pPr>
              <a:t>01/12/2014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E782D-DCF9-49B5-BC59-D0DD7A67436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31971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88810-F4B6-4932-B67A-F4DF3D0547E1}" type="datetime1">
              <a:rPr lang="en-CA" smtClean="0"/>
              <a:pPr>
                <a:defRPr/>
              </a:pPr>
              <a:t>01/12/2014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1B15C-47FA-41F6-ADD6-49681E4E9B5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29502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microsoft.com/office/2007/relationships/hdphoto" Target="../media/hdphoto1.wdp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alphaModFix amt="77000"/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saturation sat="104000"/>
                    </a14:imgEffect>
                    <a14:imgEffect>
                      <a14:brightnessContrast bright="6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A0FBDDA-5231-4995-B48F-E34D191BA5B8}" type="datetime1">
              <a:rPr lang="en-CA" smtClean="0">
                <a:ea typeface="ＭＳ Ｐゴシック" pitchFamily="34" charset="-128"/>
              </a:rPr>
              <a:pPr>
                <a:defRPr/>
              </a:pPr>
              <a:t>01/12/2014</a:t>
            </a:fld>
            <a:endParaRPr lang="en-CA"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>
              <a:ea typeface="ＭＳ Ｐゴシック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1E69BD9-0681-4D10-A5C7-EE66689A134C}" type="slidenum">
              <a:rPr lang="en-CA">
                <a:ea typeface="ＭＳ Ｐゴシック" pitchFamily="34" charset="-128"/>
              </a:rPr>
              <a:pPr>
                <a:defRPr/>
              </a:pPr>
              <a:t>‹#›</a:t>
            </a:fld>
            <a:endParaRPr lang="en-CA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341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Bodoni" pitchFamily="18" charset="0"/>
          <a:ea typeface="Batang" pitchFamily="18" charset="-127"/>
          <a:cs typeface="Aharoni" pitchFamily="2" charset="-79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Bodoni"/>
          <a:ea typeface="Batang" pitchFamily="18" charset="-127"/>
          <a:cs typeface="Aharoni" pitchFamily="2" charset="-79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Bodoni"/>
          <a:ea typeface="Batang" pitchFamily="18" charset="-127"/>
          <a:cs typeface="Aharoni" pitchFamily="2" charset="-79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Bodoni"/>
          <a:ea typeface="Batang" pitchFamily="18" charset="-127"/>
          <a:cs typeface="Aharoni" pitchFamily="2" charset="-79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Bodoni"/>
          <a:ea typeface="Batang" pitchFamily="18" charset="-127"/>
          <a:cs typeface="Aharoni" pitchFamily="2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Bodoni"/>
          <a:ea typeface="Batang" pitchFamily="18" charset="-127"/>
          <a:cs typeface="Aharoni" pitchFamily="2" charset="-79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Bodoni"/>
          <a:ea typeface="Batang" pitchFamily="18" charset="-127"/>
          <a:cs typeface="Aharoni" pitchFamily="2" charset="-79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Bodoni"/>
          <a:ea typeface="Batang" pitchFamily="18" charset="-127"/>
          <a:cs typeface="Aharoni" pitchFamily="2" charset="-79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Bodoni"/>
          <a:ea typeface="Batang" pitchFamily="18" charset="-127"/>
          <a:cs typeface="Aharoni" pitchFamily="2" charset="-79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bg1"/>
          </a:solidFill>
          <a:latin typeface="Bodoni" pitchFamily="18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bg1"/>
          </a:solidFill>
          <a:latin typeface="Bodoni" pitchFamily="18" charset="0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bg1"/>
          </a:solidFill>
          <a:latin typeface="Bodoni" pitchFamily="18" charset="0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bg1"/>
          </a:solidFill>
          <a:latin typeface="Bodoni" pitchFamily="18" charset="0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bg1"/>
          </a:solidFill>
          <a:latin typeface="Bodoni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alphaModFix amt="77000"/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saturation sat="104000"/>
                    </a14:imgEffect>
                    <a14:imgEffect>
                      <a14:brightnessContrast bright="6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152400"/>
            <a:ext cx="7620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2273300"/>
            <a:ext cx="7475538" cy="382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AC20C50C-120F-4093-950E-98F6471F3F61}" type="datetime1">
              <a:rPr lang="en-CA" smtClean="0">
                <a:solidFill>
                  <a:srgbClr val="000000"/>
                </a:solidFill>
                <a:latin typeface="Times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01/12/2014</a:t>
            </a:fld>
            <a:endParaRPr lang="en-US" smtClean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5477CAE7-0998-4BDF-82F7-B8D071939A90}" type="slidenum">
              <a:rPr lang="en-US" smtClean="0">
                <a:solidFill>
                  <a:srgbClr val="000000"/>
                </a:solidFill>
                <a:latin typeface="Times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1032" name="Text Box 8"/>
          <p:cNvSpPr txBox="1">
            <a:spLocks noChangeArrowheads="1"/>
          </p:cNvSpPr>
          <p:nvPr userDrawn="1"/>
        </p:nvSpPr>
        <p:spPr bwMode="auto">
          <a:xfrm>
            <a:off x="1397000" y="1727201"/>
            <a:ext cx="5003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CA" sz="2400">
              <a:solidFill>
                <a:srgbClr val="000000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0253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</a:defRPr>
      </a:lvl5pPr>
      <a:lvl6pPr marL="4572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</a:defRPr>
      </a:lvl6pPr>
      <a:lvl7pPr marL="9144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</a:defRPr>
      </a:lvl7pPr>
      <a:lvl8pPr marL="13716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</a:defRPr>
      </a:lvl8pPr>
      <a:lvl9pPr marL="18288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571500" indent="-2794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Times" pitchFamily="18" charset="0"/>
        <a:buChar char="•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 cstate="email">
            <a:alphaModFix amt="77000"/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aturation sat="104000"/>
                    </a14:imgEffect>
                    <a14:imgEffect>
                      <a14:brightnessContrast bright="6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60820"/>
            <a:ext cx="1905000" cy="29718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 Unicode MS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6088863-27D1-46C0-A70C-47E5A86CE0CE}" type="datetime1">
              <a:rPr lang="en-CA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01/12/2014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6553200"/>
            <a:ext cx="3733800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905000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7A9B39-145A-46BB-9551-9F8F819D4CFB}" type="slidenum">
              <a:rPr lang="en-US">
                <a:solidFill>
                  <a:srgbClr val="000000"/>
                </a:solidFill>
                <a:latin typeface="Comic Sans MS" pitchFamily="66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878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9" r:id="rId2"/>
    <p:sldLayoutId id="2147483700" r:id="rId3"/>
    <p:sldLayoutId id="2147483701" r:id="rId4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aseline="0">
          <a:solidFill>
            <a:srgbClr val="9933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CC33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CC33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CC33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CC33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FF33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FF33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FF33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FF33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aseline="0">
          <a:solidFill>
            <a:schemeClr val="tx1"/>
          </a:solidFill>
          <a:latin typeface="Comic Sans MS" pitchFamily="66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aseline="0">
          <a:solidFill>
            <a:schemeClr val="tx1"/>
          </a:solidFill>
          <a:latin typeface="Comic Sans MS" pitchFamily="66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aseline="0">
          <a:solidFill>
            <a:schemeClr val="tx1"/>
          </a:solidFill>
          <a:latin typeface="Comic Sans MS" pitchFamily="66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baseline="0">
          <a:solidFill>
            <a:schemeClr val="tx1"/>
          </a:solidFill>
          <a:latin typeface="Comic Sans MS" pitchFamily="66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baseline="0">
          <a:solidFill>
            <a:schemeClr val="tx1"/>
          </a:solidFill>
          <a:latin typeface="Comic Sans MS" pitchFamily="66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60820"/>
            <a:ext cx="1905000" cy="29718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 Unicode MS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0538802-016B-43D7-8EB3-9E4BD82217AC}" type="datetime1">
              <a:rPr lang="en-CA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01/12/2014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6553200"/>
            <a:ext cx="3733800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905000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7A9B39-145A-46BB-9551-9F8F819D4CFB}" type="slidenum">
              <a:rPr lang="en-US">
                <a:solidFill>
                  <a:srgbClr val="000000"/>
                </a:solidFill>
                <a:latin typeface="Comic Sans MS" pitchFamily="66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4858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aseline="0">
          <a:solidFill>
            <a:srgbClr val="9933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CC33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CC33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CC33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CC33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FF33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FF33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FF33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FF33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aseline="0">
          <a:solidFill>
            <a:schemeClr val="tx1"/>
          </a:solidFill>
          <a:latin typeface="Comic Sans MS" pitchFamily="66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aseline="0">
          <a:solidFill>
            <a:schemeClr val="tx1"/>
          </a:solidFill>
          <a:latin typeface="Comic Sans MS" pitchFamily="66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aseline="0">
          <a:solidFill>
            <a:schemeClr val="tx1"/>
          </a:solidFill>
          <a:latin typeface="Comic Sans MS" pitchFamily="66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baseline="0">
          <a:solidFill>
            <a:schemeClr val="tx1"/>
          </a:solidFill>
          <a:latin typeface="Comic Sans MS" pitchFamily="66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baseline="0">
          <a:solidFill>
            <a:schemeClr val="tx1"/>
          </a:solidFill>
          <a:latin typeface="Comic Sans MS" pitchFamily="66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en Denman\Desktop\Tit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16933"/>
            <a:ext cx="9144000" cy="685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3528" y="2581598"/>
            <a:ext cx="8568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600" b="1" i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Atlantic Seabed </a:t>
            </a:r>
            <a:r>
              <a:rPr lang="en-US" sz="3600" b="1" i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sz="3600" b="1" i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apping Workshop</a:t>
            </a:r>
          </a:p>
          <a:p>
            <a:pPr lvl="0" algn="ctr">
              <a:defRPr/>
            </a:pPr>
            <a:r>
              <a:rPr lang="en-US" sz="28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Dec. 2, 2014, Dublin Castle, Ireland</a:t>
            </a:r>
            <a:endParaRPr lang="en-US" sz="28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3929" y="3933055"/>
            <a:ext cx="9128150" cy="100811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39565" y="5082194"/>
            <a:ext cx="6480719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2000" b="1" kern="0" dirty="0" smtClean="0">
                <a:solidFill>
                  <a:srgbClr val="000000"/>
                </a:solidFill>
              </a:rPr>
              <a:t>Stephen Locke,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2000" b="1" kern="0" dirty="0" smtClean="0">
                <a:solidFill>
                  <a:srgbClr val="000000"/>
                </a:solidFill>
              </a:rPr>
              <a:t>Natural Resources Canada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2000" b="1" kern="0" dirty="0" smtClean="0">
                <a:solidFill>
                  <a:srgbClr val="000000"/>
                </a:solidFill>
              </a:rPr>
              <a:t>Government of Canada</a:t>
            </a:r>
            <a:endParaRPr lang="en-US" sz="2000" b="1" kern="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  <a:p>
            <a:fld id="{5AA76006-E7AD-4143-9B32-0EFE09C9DA03}" type="slidenum">
              <a:rPr lang="en-US" smtClean="0">
                <a:solidFill>
                  <a:srgbClr val="000000"/>
                </a:solidFill>
              </a:rPr>
              <a:pPr/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028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07A1F6-7D96-49DA-8F31-E6E6C7626258}" type="slidenum">
              <a:rPr lang="en-CA" sz="1600" b="1" smtClean="0"/>
              <a:pPr>
                <a:defRPr/>
              </a:pPr>
              <a:t>2</a:t>
            </a:fld>
            <a:endParaRPr lang="en-CA" sz="1600" b="1" dirty="0"/>
          </a:p>
        </p:txBody>
      </p:sp>
      <p:sp>
        <p:nvSpPr>
          <p:cNvPr id="7" name="Rectangle 6"/>
          <p:cNvSpPr/>
          <p:nvPr/>
        </p:nvSpPr>
        <p:spPr>
          <a:xfrm>
            <a:off x="914401" y="2521059"/>
            <a:ext cx="75119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200" b="1" dirty="0">
                <a:solidFill>
                  <a:prstClr val="white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Session 5: Aligning Mapping &amp; Ocean Observation Efforts: </a:t>
            </a:r>
            <a:r>
              <a:rPr lang="en-CA" sz="3200" b="1" i="1" dirty="0">
                <a:solidFill>
                  <a:prstClr val="white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Deliver Societal, </a:t>
            </a:r>
            <a:r>
              <a:rPr lang="en-CA" sz="3200" b="1" i="1" dirty="0" smtClean="0">
                <a:solidFill>
                  <a:prstClr val="white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Environmental </a:t>
            </a:r>
            <a:r>
              <a:rPr lang="en-CA" sz="3200" b="1" i="1" dirty="0">
                <a:solidFill>
                  <a:prstClr val="white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&amp; Industrial Needs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xmlns="" val="181802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07A1F6-7D96-49DA-8F31-E6E6C7626258}" type="slidenum">
              <a:rPr lang="en-CA" sz="1600" b="1" smtClean="0"/>
              <a:pPr>
                <a:defRPr/>
              </a:pPr>
              <a:t>3</a:t>
            </a:fld>
            <a:endParaRPr lang="en-CA" sz="1600" b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0605" y="165490"/>
            <a:ext cx="8742923" cy="783633"/>
          </a:xfrm>
        </p:spPr>
        <p:txBody>
          <a:bodyPr/>
          <a:lstStyle/>
          <a:p>
            <a:pPr algn="l"/>
            <a:r>
              <a:rPr lang="en-CA" sz="2400" dirty="0" smtClean="0">
                <a:solidFill>
                  <a:schemeClr val="bg1"/>
                </a:solidFill>
              </a:rPr>
              <a:t>Session 5</a:t>
            </a:r>
            <a:r>
              <a:rPr lang="en-CA" sz="2400" dirty="0">
                <a:solidFill>
                  <a:schemeClr val="bg1"/>
                </a:solidFill>
              </a:rPr>
              <a:t>: Aligning Mapping &amp; Ocean Observation </a:t>
            </a:r>
            <a:r>
              <a:rPr lang="en-CA" sz="2400" dirty="0" smtClean="0">
                <a:solidFill>
                  <a:schemeClr val="bg1"/>
                </a:solidFill>
              </a:rPr>
              <a:t>Efforts: </a:t>
            </a:r>
            <a:r>
              <a:rPr lang="en-CA" sz="2400" i="1" dirty="0">
                <a:solidFill>
                  <a:schemeClr val="bg1"/>
                </a:solidFill>
              </a:rPr>
              <a:t>D</a:t>
            </a:r>
            <a:r>
              <a:rPr lang="en-CA" sz="2400" i="1" dirty="0" smtClean="0">
                <a:solidFill>
                  <a:schemeClr val="bg1"/>
                </a:solidFill>
              </a:rPr>
              <a:t>eliver </a:t>
            </a:r>
            <a:r>
              <a:rPr lang="en-CA" sz="2400" i="1" dirty="0">
                <a:solidFill>
                  <a:schemeClr val="bg1"/>
                </a:solidFill>
              </a:rPr>
              <a:t>Societal, </a:t>
            </a:r>
            <a:r>
              <a:rPr lang="en-CA" sz="2400" i="1" dirty="0" smtClean="0">
                <a:solidFill>
                  <a:schemeClr val="bg1"/>
                </a:solidFill>
              </a:rPr>
              <a:t>Environmental </a:t>
            </a:r>
            <a:r>
              <a:rPr lang="en-CA" sz="2400" i="1" dirty="0">
                <a:solidFill>
                  <a:schemeClr val="bg1"/>
                </a:solidFill>
              </a:rPr>
              <a:t>&amp; Industrial </a:t>
            </a:r>
            <a:r>
              <a:rPr lang="en-CA" sz="2400" i="1" dirty="0" smtClean="0">
                <a:solidFill>
                  <a:schemeClr val="bg1"/>
                </a:solidFill>
              </a:rPr>
              <a:t>Needs</a:t>
            </a:r>
            <a:endParaRPr lang="en-CA" sz="2400" i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3537" y="1059727"/>
            <a:ext cx="8275901" cy="3570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SLIDE 1</a:t>
            </a:r>
          </a:p>
          <a:p>
            <a:pPr lvl="0"/>
            <a:r>
              <a:rPr lang="en-CA" sz="2000" b="1" i="1" dirty="0" smtClean="0">
                <a:solidFill>
                  <a:schemeClr val="bg1"/>
                </a:solidFill>
              </a:rPr>
              <a:t>How </a:t>
            </a:r>
            <a:r>
              <a:rPr lang="en-CA" sz="2000" b="1" i="1" dirty="0">
                <a:solidFill>
                  <a:schemeClr val="bg1"/>
                </a:solidFill>
              </a:rPr>
              <a:t>well are current/planned seabed mapping &amp; ocean observation efforts being aligned to deliver Societal, Environmental, &amp; Industrial needs</a:t>
            </a:r>
            <a:r>
              <a:rPr lang="en-CA" sz="2000" b="1" i="1" dirty="0" smtClean="0">
                <a:solidFill>
                  <a:schemeClr val="bg1"/>
                </a:solidFill>
              </a:rPr>
              <a:t>?</a:t>
            </a:r>
          </a:p>
          <a:p>
            <a:pPr lvl="0"/>
            <a:endParaRPr lang="en-US" dirty="0" smtClean="0"/>
          </a:p>
          <a:p>
            <a:pPr lvl="0"/>
            <a:endParaRPr lang="en-US" dirty="0"/>
          </a:p>
          <a:p>
            <a:pPr>
              <a:buClr>
                <a:schemeClr val="bg1"/>
              </a:buClr>
              <a:buSzPct val="140000"/>
            </a:pPr>
            <a:r>
              <a:rPr lang="en-US" dirty="0" smtClean="0"/>
              <a:t>1) Basic understanding of the value of seabed mapping is not there, as a public good.</a:t>
            </a:r>
          </a:p>
          <a:p>
            <a:pPr>
              <a:buClr>
                <a:schemeClr val="bg1"/>
              </a:buClr>
              <a:buSzPct val="140000"/>
            </a:pPr>
            <a:endParaRPr lang="en-US" dirty="0"/>
          </a:p>
          <a:p>
            <a:pPr>
              <a:buClr>
                <a:schemeClr val="bg1"/>
              </a:buClr>
              <a:buSzPct val="140000"/>
            </a:pPr>
            <a:r>
              <a:rPr lang="en-US" dirty="0" smtClean="0"/>
              <a:t>2) Recognize that one map or dataset can be used for many purposes: environmental protection, safety, economic development, research, etc.</a:t>
            </a:r>
          </a:p>
          <a:p>
            <a:pPr>
              <a:buClr>
                <a:schemeClr val="bg1"/>
              </a:buClr>
              <a:buSzPct val="140000"/>
            </a:pPr>
            <a:endParaRPr lang="en-US" dirty="0"/>
          </a:p>
          <a:p>
            <a:pPr>
              <a:buClr>
                <a:schemeClr val="bg1"/>
              </a:buClr>
              <a:buSzPct val="140000"/>
            </a:pPr>
            <a:r>
              <a:rPr lang="en-US" dirty="0" smtClean="0"/>
              <a:t>3) Cabled Observatories – growing in scope, relevance and awareness, e.g. Ocean Networks Canada with NEPTUNE and VENUS.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68100" y="6378896"/>
            <a:ext cx="8013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i="1" dirty="0">
                <a:solidFill>
                  <a:schemeClr val="bg1"/>
                </a:solidFill>
              </a:rPr>
              <a:t>Stephen Locke, Director GSC Atlantic, </a:t>
            </a:r>
            <a:r>
              <a:rPr lang="en-CA" b="1" i="1" dirty="0" smtClean="0">
                <a:solidFill>
                  <a:schemeClr val="bg1"/>
                </a:solidFill>
              </a:rPr>
              <a:t>Natural </a:t>
            </a:r>
            <a:r>
              <a:rPr lang="en-CA" b="1" i="1" dirty="0">
                <a:solidFill>
                  <a:schemeClr val="bg1"/>
                </a:solidFill>
              </a:rPr>
              <a:t>Resources Canada, </a:t>
            </a:r>
            <a:r>
              <a:rPr lang="en-CA" b="1" i="1" dirty="0" smtClean="0">
                <a:solidFill>
                  <a:schemeClr val="bg1"/>
                </a:solidFill>
              </a:rPr>
              <a:t>Canada</a:t>
            </a:r>
            <a:endParaRPr lang="en-CA" i="1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068" y="6407175"/>
            <a:ext cx="514435" cy="341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3581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07A1F6-7D96-49DA-8F31-E6E6C7626258}" type="slidenum">
              <a:rPr lang="en-CA" sz="1600" b="1" smtClean="0"/>
              <a:pPr>
                <a:defRPr/>
              </a:pPr>
              <a:t>4</a:t>
            </a:fld>
            <a:endParaRPr lang="en-CA" sz="1600" b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0605" y="165490"/>
            <a:ext cx="8742923" cy="783633"/>
          </a:xfrm>
        </p:spPr>
        <p:txBody>
          <a:bodyPr/>
          <a:lstStyle/>
          <a:p>
            <a:pPr algn="l"/>
            <a:r>
              <a:rPr lang="en-CA" sz="2400" dirty="0" smtClean="0">
                <a:solidFill>
                  <a:schemeClr val="bg1"/>
                </a:solidFill>
              </a:rPr>
              <a:t>Session 5</a:t>
            </a:r>
            <a:r>
              <a:rPr lang="en-CA" sz="2400" dirty="0">
                <a:solidFill>
                  <a:schemeClr val="bg1"/>
                </a:solidFill>
              </a:rPr>
              <a:t>: Aligning Mapping &amp; Ocean Observation </a:t>
            </a:r>
            <a:r>
              <a:rPr lang="en-CA" sz="2400" dirty="0" smtClean="0">
                <a:solidFill>
                  <a:schemeClr val="bg1"/>
                </a:solidFill>
              </a:rPr>
              <a:t>Efforts: </a:t>
            </a:r>
            <a:r>
              <a:rPr lang="en-CA" sz="2400" i="1" dirty="0">
                <a:solidFill>
                  <a:schemeClr val="bg1"/>
                </a:solidFill>
              </a:rPr>
              <a:t>D</a:t>
            </a:r>
            <a:r>
              <a:rPr lang="en-CA" sz="2400" i="1" dirty="0" smtClean="0">
                <a:solidFill>
                  <a:schemeClr val="bg1"/>
                </a:solidFill>
              </a:rPr>
              <a:t>eliver </a:t>
            </a:r>
            <a:r>
              <a:rPr lang="en-CA" sz="2400" i="1" dirty="0">
                <a:solidFill>
                  <a:schemeClr val="bg1"/>
                </a:solidFill>
              </a:rPr>
              <a:t>Societal, </a:t>
            </a:r>
            <a:r>
              <a:rPr lang="en-CA" sz="2400" i="1" dirty="0" smtClean="0">
                <a:solidFill>
                  <a:schemeClr val="bg1"/>
                </a:solidFill>
              </a:rPr>
              <a:t>Environmental </a:t>
            </a:r>
            <a:r>
              <a:rPr lang="en-CA" sz="2400" i="1" dirty="0">
                <a:solidFill>
                  <a:schemeClr val="bg1"/>
                </a:solidFill>
              </a:rPr>
              <a:t>&amp; Industrial </a:t>
            </a:r>
            <a:r>
              <a:rPr lang="en-CA" sz="2400" i="1" dirty="0" smtClean="0">
                <a:solidFill>
                  <a:schemeClr val="bg1"/>
                </a:solidFill>
              </a:rPr>
              <a:t>Needs</a:t>
            </a:r>
            <a:endParaRPr lang="en-CA" sz="2400" i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3537" y="1059727"/>
            <a:ext cx="8275901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SLIDE 2</a:t>
            </a:r>
          </a:p>
          <a:p>
            <a:pPr lvl="0"/>
            <a:r>
              <a:rPr lang="en-CA" sz="2000" b="1" i="1" dirty="0" smtClean="0">
                <a:solidFill>
                  <a:schemeClr val="bg1"/>
                </a:solidFill>
              </a:rPr>
              <a:t>What </a:t>
            </a:r>
            <a:r>
              <a:rPr lang="en-CA" sz="2000" b="1" i="1" dirty="0">
                <a:solidFill>
                  <a:schemeClr val="bg1"/>
                </a:solidFill>
              </a:rPr>
              <a:t>are the key issues /priorities that need to be addressed to improve the current situation?</a:t>
            </a:r>
            <a:endParaRPr lang="en-CA" sz="2000" b="1" i="1" dirty="0" smtClean="0">
              <a:solidFill>
                <a:schemeClr val="bg1"/>
              </a:solidFill>
            </a:endParaRP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1) Need to “tell the story” better on the value added of seabed mapping, ROI studies, cost benefit analysis, using real examples</a:t>
            </a:r>
          </a:p>
          <a:p>
            <a:pPr lvl="0"/>
            <a:endParaRPr lang="en-US" dirty="0"/>
          </a:p>
          <a:p>
            <a:pPr lvl="0"/>
            <a:r>
              <a:rPr lang="en-US" dirty="0" smtClean="0"/>
              <a:t>2) Lack of coordination and communication – internal to Canada and between Galway partner countries expertise and directions</a:t>
            </a:r>
          </a:p>
          <a:p>
            <a:pPr lvl="0"/>
            <a:endParaRPr lang="en-US" dirty="0"/>
          </a:p>
          <a:p>
            <a:pPr lvl="0"/>
            <a:r>
              <a:rPr lang="en-US" dirty="0" smtClean="0"/>
              <a:t>3) Political will and funding – government priority?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06594" y="6393035"/>
            <a:ext cx="8013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i="1" dirty="0">
                <a:solidFill>
                  <a:schemeClr val="bg1"/>
                </a:solidFill>
              </a:rPr>
              <a:t>Stephen Locke, Director GSC Atlantic, </a:t>
            </a:r>
            <a:r>
              <a:rPr lang="en-CA" b="1" i="1" dirty="0" smtClean="0">
                <a:solidFill>
                  <a:schemeClr val="bg1"/>
                </a:solidFill>
              </a:rPr>
              <a:t>Natural </a:t>
            </a:r>
            <a:r>
              <a:rPr lang="en-CA" b="1" i="1" dirty="0">
                <a:solidFill>
                  <a:schemeClr val="bg1"/>
                </a:solidFill>
              </a:rPr>
              <a:t>Resources Canada, </a:t>
            </a:r>
            <a:r>
              <a:rPr lang="en-CA" b="1" i="1" dirty="0" smtClean="0">
                <a:solidFill>
                  <a:schemeClr val="bg1"/>
                </a:solidFill>
              </a:rPr>
              <a:t>Canada</a:t>
            </a:r>
            <a:endParaRPr lang="en-CA" i="1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068" y="6407175"/>
            <a:ext cx="514435" cy="341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8564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07A1F6-7D96-49DA-8F31-E6E6C7626258}" type="slidenum">
              <a:rPr lang="en-CA" sz="1600" b="1" smtClean="0"/>
              <a:pPr>
                <a:defRPr/>
              </a:pPr>
              <a:t>5</a:t>
            </a:fld>
            <a:endParaRPr lang="en-CA" sz="1600" b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0605" y="165490"/>
            <a:ext cx="8742923" cy="783633"/>
          </a:xfrm>
        </p:spPr>
        <p:txBody>
          <a:bodyPr/>
          <a:lstStyle/>
          <a:p>
            <a:pPr algn="l"/>
            <a:r>
              <a:rPr lang="en-CA" sz="2400" dirty="0" smtClean="0">
                <a:solidFill>
                  <a:schemeClr val="bg1"/>
                </a:solidFill>
              </a:rPr>
              <a:t>Session 5</a:t>
            </a:r>
            <a:r>
              <a:rPr lang="en-CA" sz="2400" dirty="0">
                <a:solidFill>
                  <a:schemeClr val="bg1"/>
                </a:solidFill>
              </a:rPr>
              <a:t>: Aligning Mapping &amp; Ocean Observation </a:t>
            </a:r>
            <a:r>
              <a:rPr lang="en-CA" sz="2400" dirty="0" smtClean="0">
                <a:solidFill>
                  <a:schemeClr val="bg1"/>
                </a:solidFill>
              </a:rPr>
              <a:t>Efforts: </a:t>
            </a:r>
            <a:r>
              <a:rPr lang="en-CA" sz="2400" i="1" dirty="0">
                <a:solidFill>
                  <a:schemeClr val="bg1"/>
                </a:solidFill>
              </a:rPr>
              <a:t>D</a:t>
            </a:r>
            <a:r>
              <a:rPr lang="en-CA" sz="2400" i="1" dirty="0" smtClean="0">
                <a:solidFill>
                  <a:schemeClr val="bg1"/>
                </a:solidFill>
              </a:rPr>
              <a:t>eliver </a:t>
            </a:r>
            <a:r>
              <a:rPr lang="en-CA" sz="2400" i="1" dirty="0">
                <a:solidFill>
                  <a:schemeClr val="bg1"/>
                </a:solidFill>
              </a:rPr>
              <a:t>Societal, </a:t>
            </a:r>
            <a:r>
              <a:rPr lang="en-CA" sz="2400" i="1" dirty="0" smtClean="0">
                <a:solidFill>
                  <a:schemeClr val="bg1"/>
                </a:solidFill>
              </a:rPr>
              <a:t>Environmental </a:t>
            </a:r>
            <a:r>
              <a:rPr lang="en-CA" sz="2400" i="1" dirty="0">
                <a:solidFill>
                  <a:schemeClr val="bg1"/>
                </a:solidFill>
              </a:rPr>
              <a:t>&amp; Industrial </a:t>
            </a:r>
            <a:r>
              <a:rPr lang="en-CA" sz="2400" i="1" dirty="0" smtClean="0">
                <a:solidFill>
                  <a:schemeClr val="bg1"/>
                </a:solidFill>
              </a:rPr>
              <a:t>Needs</a:t>
            </a:r>
            <a:endParaRPr lang="en-CA" sz="2400" i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3537" y="1059727"/>
            <a:ext cx="8275901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SLIDE 3</a:t>
            </a:r>
          </a:p>
          <a:p>
            <a:pPr lvl="0"/>
            <a:r>
              <a:rPr lang="en-CA" sz="2000" b="1" i="1" dirty="0">
                <a:solidFill>
                  <a:schemeClr val="bg1"/>
                </a:solidFill>
              </a:rPr>
              <a:t>What mechanisms can be put in place to address these priorities ?</a:t>
            </a:r>
            <a:endParaRPr lang="en-CA" sz="2000" b="1" i="1" dirty="0" smtClean="0">
              <a:solidFill>
                <a:schemeClr val="bg1"/>
              </a:solidFill>
            </a:endParaRP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1) Establish a Working Group of senior science practitioners  - share best practices, standard development, lessons learned </a:t>
            </a:r>
          </a:p>
          <a:p>
            <a:pPr lvl="0"/>
            <a:endParaRPr lang="en-US" dirty="0"/>
          </a:p>
          <a:p>
            <a:pPr lvl="0"/>
            <a:r>
              <a:rPr lang="en-US" dirty="0" smtClean="0"/>
              <a:t>2) “White paper” or comprehensive study on seabed mapping and economic benefits</a:t>
            </a:r>
          </a:p>
          <a:p>
            <a:pPr lvl="0"/>
            <a:endParaRPr lang="en-US" dirty="0"/>
          </a:p>
          <a:p>
            <a:pPr lvl="0"/>
            <a:r>
              <a:rPr lang="en-US" dirty="0" smtClean="0"/>
              <a:t>3) Need societal/industry “pull” on government that this is important, keep telling the story.  Has to become a government priority.  Improved ocean literacy/understanding.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72274" y="6393036"/>
            <a:ext cx="7932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i="1" dirty="0">
                <a:solidFill>
                  <a:schemeClr val="bg1"/>
                </a:solidFill>
              </a:rPr>
              <a:t>Stephen Locke, Director GSC Atlantic, </a:t>
            </a:r>
            <a:r>
              <a:rPr lang="en-CA" b="1" i="1" dirty="0" smtClean="0">
                <a:solidFill>
                  <a:schemeClr val="bg1"/>
                </a:solidFill>
              </a:rPr>
              <a:t>Natural </a:t>
            </a:r>
            <a:r>
              <a:rPr lang="en-CA" b="1" i="1" dirty="0">
                <a:solidFill>
                  <a:schemeClr val="bg1"/>
                </a:solidFill>
              </a:rPr>
              <a:t>Resources Canada, </a:t>
            </a:r>
            <a:r>
              <a:rPr lang="en-CA" b="1" i="1" dirty="0" smtClean="0">
                <a:solidFill>
                  <a:schemeClr val="bg1"/>
                </a:solidFill>
              </a:rPr>
              <a:t>Canada</a:t>
            </a:r>
            <a:endParaRPr lang="en-CA" i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068" y="6407175"/>
            <a:ext cx="514435" cy="341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4142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Master">
  <a:themeElements>
    <a:clrScheme name="Custom 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0000"/>
      </a:hlink>
      <a:folHlink>
        <a:srgbClr val="B2B2B2"/>
      </a:folHlink>
    </a:clrScheme>
    <a:fontScheme name="1_bMaster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bMaster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aster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aster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aster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as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as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as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bMaster">
  <a:themeElements>
    <a:clrScheme name="Custom 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0000"/>
      </a:hlink>
      <a:folHlink>
        <a:srgbClr val="B2B2B2"/>
      </a:folHlink>
    </a:clrScheme>
    <a:fontScheme name="1_bMaster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bMaster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aster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aster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aster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as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as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as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3208</TotalTime>
  <Words>386</Words>
  <Application>Microsoft Office PowerPoint</Application>
  <PresentationFormat>On-screen Show (4:3)</PresentationFormat>
  <Paragraphs>50</Paragraphs>
  <Slides>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9_Office Theme</vt:lpstr>
      <vt:lpstr>1_Blank Presentation</vt:lpstr>
      <vt:lpstr>2_bMaster</vt:lpstr>
      <vt:lpstr>3_bMaster</vt:lpstr>
      <vt:lpstr>Slide 1</vt:lpstr>
      <vt:lpstr>Slide 2</vt:lpstr>
      <vt:lpstr>Session 5: Aligning Mapping &amp; Ocean Observation Efforts: Deliver Societal, Environmental &amp; Industrial Needs</vt:lpstr>
      <vt:lpstr>Session 5: Aligning Mapping &amp; Ocean Observation Efforts: Deliver Societal, Environmental &amp; Industrial Needs</vt:lpstr>
      <vt:lpstr>Session 5: Aligning Mapping &amp; Ocean Observation Efforts: Deliver Societal, Environmental &amp; Industrial Needs</vt:lpstr>
    </vt:vector>
  </TitlesOfParts>
  <Company>DFAIT-MAECI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Rutherford, Jane -BBT</dc:creator>
  <cp:lastModifiedBy> </cp:lastModifiedBy>
  <cp:revision>98</cp:revision>
  <cp:lastPrinted>2014-11-28T18:43:41Z</cp:lastPrinted>
  <dcterms:created xsi:type="dcterms:W3CDTF">2013-05-07T19:14:40Z</dcterms:created>
  <dcterms:modified xsi:type="dcterms:W3CDTF">2014-12-01T12:07:20Z</dcterms:modified>
</cp:coreProperties>
</file>