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9" r:id="rId1"/>
  </p:sldMasterIdLst>
  <p:sldIdLst>
    <p:sldId id="261" r:id="rId2"/>
    <p:sldId id="259" r:id="rId3"/>
    <p:sldId id="263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47" autoAdjust="0"/>
    <p:restoredTop sz="94660"/>
  </p:normalViewPr>
  <p:slideViewPr>
    <p:cSldViewPr snapToGrid="0" showGuides="1">
      <p:cViewPr varScale="1">
        <p:scale>
          <a:sx n="73" d="100"/>
          <a:sy n="73" d="100"/>
        </p:scale>
        <p:origin x="101" y="379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1F7EE0-7C7F-4858-A005-711F35B2B81C}" type="datetimeFigureOut">
              <a:rPr lang="en-GB" smtClean="0"/>
              <a:t>02/12/2014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5BA429-4F12-40ED-8227-5D5B3337FBDE}" type="slidenum">
              <a:rPr lang="en-GB" smtClean="0"/>
              <a:t>‹#›</a:t>
            </a:fld>
            <a:endParaRPr lang="en-GB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166676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1F7EE0-7C7F-4858-A005-711F35B2B81C}" type="datetimeFigureOut">
              <a:rPr lang="en-GB" smtClean="0"/>
              <a:t>02/12/2014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5BA429-4F12-40ED-8227-5D5B3337FBD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926869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1F7EE0-7C7F-4858-A005-711F35B2B81C}" type="datetimeFigureOut">
              <a:rPr lang="en-GB" smtClean="0"/>
              <a:t>02/12/2014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5BA429-4F12-40ED-8227-5D5B3337FBD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7552117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1F7EE0-7C7F-4858-A005-711F35B2B81C}" type="datetimeFigureOut">
              <a:rPr lang="en-GB" smtClean="0"/>
              <a:t>02/12/2014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5BA429-4F12-40ED-8227-5D5B3337FBDE}" type="slidenum">
              <a:rPr lang="en-GB" smtClean="0"/>
              <a:t>‹#›</a:t>
            </a:fld>
            <a:endParaRPr lang="en-GB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2734389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1F7EE0-7C7F-4858-A005-711F35B2B81C}" type="datetimeFigureOut">
              <a:rPr lang="en-GB" smtClean="0"/>
              <a:t>02/12/2014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5BA429-4F12-40ED-8227-5D5B3337FBD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8779927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1F7EE0-7C7F-4858-A005-711F35B2B81C}" type="datetimeFigureOut">
              <a:rPr lang="en-GB" smtClean="0"/>
              <a:t>02/12/2014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5BA429-4F12-40ED-8227-5D5B3337FBDE}" type="slidenum">
              <a:rPr lang="en-GB" smtClean="0"/>
              <a:t>‹#›</a:t>
            </a:fld>
            <a:endParaRPr lang="en-GB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03814766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1F7EE0-7C7F-4858-A005-711F35B2B81C}" type="datetimeFigureOut">
              <a:rPr lang="en-GB" smtClean="0"/>
              <a:t>02/12/2014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5BA429-4F12-40ED-8227-5D5B3337FBD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883187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1F7EE0-7C7F-4858-A005-711F35B2B81C}" type="datetimeFigureOut">
              <a:rPr lang="en-GB" smtClean="0"/>
              <a:t>02/12/2014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5BA429-4F12-40ED-8227-5D5B3337FBD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3085724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1F7EE0-7C7F-4858-A005-711F35B2B81C}" type="datetimeFigureOut">
              <a:rPr lang="en-GB" smtClean="0"/>
              <a:t>02/12/2014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5BA429-4F12-40ED-8227-5D5B3337FBD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20108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1F7EE0-7C7F-4858-A005-711F35B2B81C}" type="datetimeFigureOut">
              <a:rPr lang="en-GB" smtClean="0"/>
              <a:t>02/12/2014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5BA429-4F12-40ED-8227-5D5B3337FBD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148734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1F7EE0-7C7F-4858-A005-711F35B2B81C}" type="datetimeFigureOut">
              <a:rPr lang="en-GB" smtClean="0"/>
              <a:t>02/12/2014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5BA429-4F12-40ED-8227-5D5B3337FBD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825921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1F7EE0-7C7F-4858-A005-711F35B2B81C}" type="datetimeFigureOut">
              <a:rPr lang="en-GB" smtClean="0"/>
              <a:t>02/12/2014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5BA429-4F12-40ED-8227-5D5B3337FBD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29365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1F7EE0-7C7F-4858-A005-711F35B2B81C}" type="datetimeFigureOut">
              <a:rPr lang="en-GB" smtClean="0"/>
              <a:t>02/12/2014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5BA429-4F12-40ED-8227-5D5B3337FBD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786088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1F7EE0-7C7F-4858-A005-711F35B2B81C}" type="datetimeFigureOut">
              <a:rPr lang="en-GB" smtClean="0"/>
              <a:t>02/12/2014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5BA429-4F12-40ED-8227-5D5B3337FBD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211206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1F7EE0-7C7F-4858-A005-711F35B2B81C}" type="datetimeFigureOut">
              <a:rPr lang="en-GB" smtClean="0"/>
              <a:t>02/12/2014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5BA429-4F12-40ED-8227-5D5B3337FBD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296210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1F7EE0-7C7F-4858-A005-711F35B2B81C}" type="datetimeFigureOut">
              <a:rPr lang="en-GB" smtClean="0"/>
              <a:t>02/12/2014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5BA429-4F12-40ED-8227-5D5B3337FBD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535916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1F7EE0-7C7F-4858-A005-711F35B2B81C}" type="datetimeFigureOut">
              <a:rPr lang="en-GB" smtClean="0"/>
              <a:t>02/12/2014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5BA429-4F12-40ED-8227-5D5B3337FBD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969999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9D1F7EE0-7C7F-4858-A005-711F35B2B81C}" type="datetimeFigureOut">
              <a:rPr lang="en-GB" smtClean="0"/>
              <a:t>02/12/2014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B75BA429-4F12-40ED-8227-5D5B3337FBD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6513096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93" r:id="rId4"/>
    <p:sldLayoutId id="2147483694" r:id="rId5"/>
    <p:sldLayoutId id="2147483695" r:id="rId6"/>
    <p:sldLayoutId id="2147483696" r:id="rId7"/>
    <p:sldLayoutId id="2147483697" r:id="rId8"/>
    <p:sldLayoutId id="2147483698" r:id="rId9"/>
    <p:sldLayoutId id="2147483699" r:id="rId10"/>
    <p:sldLayoutId id="2147483700" r:id="rId11"/>
    <p:sldLayoutId id="2147483701" r:id="rId12"/>
    <p:sldLayoutId id="2147483702" r:id="rId13"/>
    <p:sldLayoutId id="2147483703" r:id="rId14"/>
    <p:sldLayoutId id="2147483704" r:id="rId15"/>
    <p:sldLayoutId id="2147483705" r:id="rId16"/>
    <p:sldLayoutId id="2147483706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hyperlink" Target="http://www.ipma.pt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0"/>
            <a:ext cx="12192000" cy="1120588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1224280" y="0"/>
            <a:ext cx="10515600" cy="904240"/>
          </a:xfrm>
        </p:spPr>
        <p:txBody>
          <a:bodyPr>
            <a:normAutofit/>
          </a:bodyPr>
          <a:lstStyle/>
          <a:p>
            <a:pPr algn="ctr"/>
            <a:r>
              <a:rPr lang="en-GB" sz="4000" b="1" dirty="0" smtClean="0"/>
              <a:t>ATLANTIC SEABED MAPPING</a:t>
            </a:r>
            <a:endParaRPr lang="en-GB" sz="4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4680" y="756921"/>
            <a:ext cx="6497320" cy="294639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GB" sz="1600" b="1" dirty="0" smtClean="0">
                <a:solidFill>
                  <a:schemeClr val="tx1"/>
                </a:solidFill>
              </a:rPr>
              <a:t>Nuno Lourenço - Portuguese Institute for the Ocean and Atmosphere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69240" y="1439149"/>
            <a:ext cx="495327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400" b="1" dirty="0" smtClean="0"/>
              <a:t>PT Current Status. Making it happen: </a:t>
            </a:r>
            <a:endParaRPr lang="en-GB" sz="2400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929640" y="2364604"/>
            <a:ext cx="10327640" cy="3804818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n-GB" sz="2000" b="1" dirty="0" smtClean="0"/>
              <a:t>Mapping for knowledge and preservation </a:t>
            </a:r>
            <a:r>
              <a:rPr lang="en-GB" sz="2000" dirty="0" smtClean="0"/>
              <a:t>(2M€ secured EEA Grants -2 years)</a:t>
            </a:r>
          </a:p>
          <a:p>
            <a:pPr lvl="2" algn="just"/>
            <a:r>
              <a:rPr lang="en-GB" dirty="0" smtClean="0"/>
              <a:t>MSFD and Deep water MPA </a:t>
            </a:r>
            <a:r>
              <a:rPr lang="en-GB" dirty="0" smtClean="0"/>
              <a:t>management plans</a:t>
            </a:r>
            <a:r>
              <a:rPr lang="en-GB" dirty="0" smtClean="0"/>
              <a:t> </a:t>
            </a:r>
            <a:r>
              <a:rPr lang="en-GB" dirty="0" smtClean="0"/>
              <a:t>– VME, Habitat mapping; MSP.</a:t>
            </a:r>
          </a:p>
          <a:p>
            <a:pPr marL="914400" lvl="2" indent="0" algn="just">
              <a:buFont typeface="Arial" panose="020B0604020202020204" pitchFamily="34" charset="0"/>
              <a:buNone/>
            </a:pPr>
            <a:endParaRPr lang="en-GB" dirty="0" smtClean="0"/>
          </a:p>
          <a:p>
            <a:pPr algn="just"/>
            <a:r>
              <a:rPr lang="en-GB" sz="2000" b="1" dirty="0" smtClean="0"/>
              <a:t>Mapping for knowledge and economic exploration </a:t>
            </a:r>
            <a:r>
              <a:rPr lang="en-GB" sz="2000" dirty="0" smtClean="0"/>
              <a:t>(3M€ secured – State Budget)</a:t>
            </a:r>
          </a:p>
          <a:p>
            <a:pPr lvl="2" algn="just"/>
            <a:r>
              <a:rPr lang="en-GB" dirty="0" smtClean="0"/>
              <a:t>Piggy back to PT UNCLOS program: </a:t>
            </a:r>
            <a:r>
              <a:rPr lang="en-GB" dirty="0" err="1" smtClean="0"/>
              <a:t>bioprospection</a:t>
            </a:r>
            <a:r>
              <a:rPr lang="en-GB" dirty="0" smtClean="0"/>
              <a:t> of genetic resources, metallic mineral resources and methane hydrates occurrence evaluation.</a:t>
            </a:r>
          </a:p>
          <a:p>
            <a:pPr marL="914400" lvl="2" indent="0" algn="just">
              <a:buFont typeface="Arial" panose="020B0604020202020204" pitchFamily="34" charset="0"/>
              <a:buNone/>
            </a:pPr>
            <a:endParaRPr lang="en-GB" dirty="0" smtClean="0"/>
          </a:p>
          <a:p>
            <a:pPr algn="just"/>
            <a:r>
              <a:rPr lang="en-GB" sz="2000" b="1" dirty="0" smtClean="0"/>
              <a:t>Mapping for knowledge and </a:t>
            </a:r>
            <a:r>
              <a:rPr lang="en-GB" sz="2000" b="1" dirty="0" err="1" smtClean="0"/>
              <a:t>geohazards</a:t>
            </a:r>
            <a:r>
              <a:rPr lang="en-GB" sz="2000" b="1" dirty="0" smtClean="0"/>
              <a:t> assessment </a:t>
            </a:r>
            <a:r>
              <a:rPr lang="en-GB" sz="2000" dirty="0" smtClean="0"/>
              <a:t>(key data collected)</a:t>
            </a:r>
          </a:p>
          <a:p>
            <a:pPr lvl="2" algn="just"/>
            <a:r>
              <a:rPr lang="en-GB" dirty="0" smtClean="0"/>
              <a:t>Mapping submarine active faults and landslides, support to the implementation of a Tsunami early warning system.</a:t>
            </a:r>
          </a:p>
          <a:p>
            <a:pPr lvl="2" algn="just"/>
            <a:endParaRPr lang="en-GB" dirty="0"/>
          </a:p>
          <a:p>
            <a:pPr marL="228600" lvl="2" algn="just"/>
            <a:r>
              <a:rPr lang="en-GB" b="1" dirty="0" smtClean="0"/>
              <a:t>Capacity Building: </a:t>
            </a:r>
            <a:r>
              <a:rPr lang="en-GB" dirty="0" smtClean="0"/>
              <a:t>International Tender Open for an oceangoing vessel (</a:t>
            </a:r>
            <a:r>
              <a:rPr lang="en-GB" dirty="0" smtClean="0">
                <a:hlinkClick r:id="rId2"/>
              </a:rPr>
              <a:t>www.ipma.pt</a:t>
            </a:r>
            <a:r>
              <a:rPr lang="en-GB" dirty="0" smtClean="0"/>
              <a:t>)</a:t>
            </a:r>
          </a:p>
          <a:p>
            <a:pPr marL="228600" lvl="2" algn="just"/>
            <a:endParaRPr lang="en-GB" dirty="0" smtClean="0"/>
          </a:p>
          <a:p>
            <a:pPr marL="914400" lvl="2" indent="0" algn="just">
              <a:buFont typeface="Arial" panose="020B0604020202020204" pitchFamily="34" charset="0"/>
              <a:buNone/>
            </a:pPr>
            <a:endParaRPr lang="en-GB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40878" y="220225"/>
            <a:ext cx="1670672" cy="680137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7974" y="6505750"/>
            <a:ext cx="12192000" cy="332878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0" name="TextBox 9"/>
          <p:cNvSpPr txBox="1"/>
          <p:nvPr/>
        </p:nvSpPr>
        <p:spPr>
          <a:xfrm>
            <a:off x="-10508" y="6568970"/>
            <a:ext cx="583525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 smtClean="0"/>
              <a:t>Atlantic Seabed Mapping Workshop, Dublin, 2</a:t>
            </a:r>
            <a:r>
              <a:rPr lang="en-GB" sz="1400" baseline="30000" dirty="0" smtClean="0"/>
              <a:t>nd</a:t>
            </a:r>
            <a:r>
              <a:rPr lang="en-GB" sz="1400" dirty="0" smtClean="0"/>
              <a:t> December, 2014</a:t>
            </a:r>
            <a:endParaRPr lang="en-GB" sz="1400" dirty="0"/>
          </a:p>
        </p:txBody>
      </p:sp>
    </p:spTree>
    <p:extLst>
      <p:ext uri="{BB962C8B-B14F-4D97-AF65-F5344CB8AC3E}">
        <p14:creationId xmlns:p14="http://schemas.microsoft.com/office/powerpoint/2010/main" val="11904340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873761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873760"/>
          </a:xfrm>
        </p:spPr>
        <p:txBody>
          <a:bodyPr>
            <a:normAutofit fontScale="90000"/>
          </a:bodyPr>
          <a:lstStyle/>
          <a:p>
            <a:pPr algn="ctr"/>
            <a:r>
              <a:rPr lang="en-GB" sz="2800" b="1" dirty="0" smtClean="0"/>
              <a:t>ATLANTIC SEABED MAPPING</a:t>
            </a:r>
            <a:r>
              <a:rPr lang="en-GB" sz="2800" b="1" dirty="0"/>
              <a:t> </a:t>
            </a:r>
            <a:r>
              <a:rPr lang="en-GB" sz="2800" b="1" dirty="0" smtClean="0"/>
              <a:t>– Key priority issues and justification outline</a:t>
            </a:r>
            <a:endParaRPr lang="en-GB" sz="2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120" y="1534161"/>
            <a:ext cx="12039600" cy="5008880"/>
          </a:xfrm>
        </p:spPr>
        <p:txBody>
          <a:bodyPr>
            <a:normAutofit fontScale="25000" lnSpcReduction="20000"/>
          </a:bodyPr>
          <a:lstStyle/>
          <a:p>
            <a:pPr marL="355600" lvl="0" indent="-355600">
              <a:buAutoNum type="arabicPeriod"/>
            </a:pPr>
            <a:r>
              <a:rPr lang="en-IE" sz="8000" b="1" i="1" dirty="0" smtClean="0">
                <a:solidFill>
                  <a:schemeClr val="tx1"/>
                </a:solidFill>
              </a:rPr>
              <a:t>Get </a:t>
            </a:r>
            <a:r>
              <a:rPr lang="en-IE" sz="8000" b="1" i="1" dirty="0">
                <a:solidFill>
                  <a:schemeClr val="tx1"/>
                </a:solidFill>
              </a:rPr>
              <a:t>the global Picture: The 4W+H question - “Who’s doing What, Where and When? …+How</a:t>
            </a:r>
            <a:r>
              <a:rPr lang="en-IE" sz="8000" b="1" i="1" dirty="0" smtClean="0">
                <a:solidFill>
                  <a:schemeClr val="tx1"/>
                </a:solidFill>
              </a:rPr>
              <a:t>?”</a:t>
            </a:r>
          </a:p>
          <a:p>
            <a:pPr marL="985838" indent="-182563">
              <a:spcAft>
                <a:spcPts val="600"/>
              </a:spcAft>
              <a:tabLst>
                <a:tab pos="1076325" algn="l"/>
              </a:tabLst>
            </a:pPr>
            <a:r>
              <a:rPr lang="en-IE" sz="7200" i="1" dirty="0" smtClean="0">
                <a:solidFill>
                  <a:schemeClr val="tx1"/>
                </a:solidFill>
              </a:rPr>
              <a:t>Need to evaluate baseline data status, data collection initiatives and perform gap analysis both thematically and geographically to </a:t>
            </a:r>
            <a:r>
              <a:rPr lang="en-IE" sz="7200" b="1" i="1" dirty="0" smtClean="0">
                <a:solidFill>
                  <a:schemeClr val="tx1"/>
                </a:solidFill>
              </a:rPr>
              <a:t>avoid duplication of efforts</a:t>
            </a:r>
            <a:r>
              <a:rPr lang="en-IE" sz="7200" i="1" dirty="0" smtClean="0">
                <a:solidFill>
                  <a:schemeClr val="tx1"/>
                </a:solidFill>
              </a:rPr>
              <a:t>.</a:t>
            </a:r>
          </a:p>
          <a:p>
            <a:pPr marL="985838" indent="-182563">
              <a:spcAft>
                <a:spcPts val="600"/>
              </a:spcAft>
              <a:tabLst>
                <a:tab pos="1076325" algn="l"/>
              </a:tabLst>
            </a:pPr>
            <a:r>
              <a:rPr lang="en-IE" sz="7200" i="1" dirty="0" smtClean="0">
                <a:solidFill>
                  <a:schemeClr val="tx1"/>
                </a:solidFill>
              </a:rPr>
              <a:t>Need </a:t>
            </a:r>
            <a:r>
              <a:rPr lang="en-IE" sz="7200" b="1" i="1" dirty="0" smtClean="0">
                <a:solidFill>
                  <a:schemeClr val="tx1"/>
                </a:solidFill>
              </a:rPr>
              <a:t>to construct a Transatlantic research community </a:t>
            </a:r>
            <a:r>
              <a:rPr lang="en-IE" sz="7200" i="1" dirty="0" smtClean="0">
                <a:solidFill>
                  <a:schemeClr val="tx1"/>
                </a:solidFill>
              </a:rPr>
              <a:t>and improve transatlantic </a:t>
            </a:r>
            <a:r>
              <a:rPr lang="en-IE" sz="7200" b="1" i="1" dirty="0" smtClean="0">
                <a:solidFill>
                  <a:schemeClr val="tx1"/>
                </a:solidFill>
              </a:rPr>
              <a:t>coordination</a:t>
            </a:r>
            <a:r>
              <a:rPr lang="en-IE" sz="7200" i="1" dirty="0" smtClean="0">
                <a:solidFill>
                  <a:schemeClr val="tx1"/>
                </a:solidFill>
              </a:rPr>
              <a:t> mechanisms.</a:t>
            </a:r>
          </a:p>
          <a:p>
            <a:pPr marL="985838" indent="-182563">
              <a:spcAft>
                <a:spcPts val="600"/>
              </a:spcAft>
              <a:tabLst>
                <a:tab pos="1076325" algn="l"/>
              </a:tabLst>
            </a:pPr>
            <a:r>
              <a:rPr lang="en-IE" sz="7200" i="1" dirty="0" smtClean="0">
                <a:solidFill>
                  <a:schemeClr val="tx1"/>
                </a:solidFill>
              </a:rPr>
              <a:t>Need to evaluate existing data standards, methods and classification systems within EU countries and in the USA and Canada and </a:t>
            </a:r>
            <a:r>
              <a:rPr lang="en-IE" sz="7200" b="1" i="1" dirty="0" smtClean="0">
                <a:solidFill>
                  <a:schemeClr val="tx1"/>
                </a:solidFill>
              </a:rPr>
              <a:t>harmonize procedures, data formats and interoperability</a:t>
            </a:r>
            <a:r>
              <a:rPr lang="en-IE" sz="7200" i="1" dirty="0" smtClean="0">
                <a:solidFill>
                  <a:schemeClr val="tx1"/>
                </a:solidFill>
              </a:rPr>
              <a:t> in joint ARA related  initiatives.</a:t>
            </a:r>
          </a:p>
          <a:p>
            <a:pPr marL="803275" indent="0">
              <a:buNone/>
              <a:tabLst>
                <a:tab pos="1076325" algn="l"/>
              </a:tabLst>
            </a:pPr>
            <a:endParaRPr lang="en-IE" sz="4800" i="1" dirty="0" smtClean="0">
              <a:solidFill>
                <a:schemeClr val="tx1"/>
              </a:solidFill>
            </a:endParaRPr>
          </a:p>
          <a:p>
            <a:pPr marL="355600" indent="-355600">
              <a:buFont typeface="+mj-lt"/>
              <a:buAutoNum type="arabicPeriod" startAt="2"/>
              <a:tabLst>
                <a:tab pos="1076325" algn="l"/>
              </a:tabLst>
            </a:pPr>
            <a:r>
              <a:rPr lang="en-IE" sz="8000" b="1" i="1" dirty="0">
                <a:solidFill>
                  <a:schemeClr val="tx1"/>
                </a:solidFill>
              </a:rPr>
              <a:t>Define </a:t>
            </a:r>
            <a:r>
              <a:rPr lang="en-IE" sz="8000" b="1" i="1" dirty="0" smtClean="0">
                <a:solidFill>
                  <a:schemeClr val="tx1"/>
                </a:solidFill>
              </a:rPr>
              <a:t>scope </a:t>
            </a:r>
            <a:r>
              <a:rPr lang="en-IE" sz="8000" b="1" i="1" dirty="0">
                <a:solidFill>
                  <a:schemeClr val="tx1"/>
                </a:solidFill>
              </a:rPr>
              <a:t>and targets: Joint </a:t>
            </a:r>
            <a:r>
              <a:rPr lang="en-IE" sz="8000" b="1" i="1" dirty="0" smtClean="0">
                <a:solidFill>
                  <a:schemeClr val="tx1"/>
                </a:solidFill>
              </a:rPr>
              <a:t> (or articulated) Mapping </a:t>
            </a:r>
            <a:r>
              <a:rPr lang="en-IE" sz="8000" b="1" i="1" dirty="0">
                <a:solidFill>
                  <a:schemeClr val="tx1"/>
                </a:solidFill>
              </a:rPr>
              <a:t>Initiatives</a:t>
            </a:r>
          </a:p>
          <a:p>
            <a:pPr marL="985838" indent="-182563">
              <a:spcAft>
                <a:spcPts val="600"/>
              </a:spcAft>
              <a:tabLst>
                <a:tab pos="1076325" algn="l"/>
              </a:tabLst>
            </a:pPr>
            <a:r>
              <a:rPr lang="en-IE" sz="7200" i="1" dirty="0" smtClean="0">
                <a:solidFill>
                  <a:schemeClr val="tx1"/>
                </a:solidFill>
              </a:rPr>
              <a:t>Need </a:t>
            </a:r>
            <a:r>
              <a:rPr lang="en-IE" sz="7200" i="1" dirty="0">
                <a:solidFill>
                  <a:schemeClr val="tx1"/>
                </a:solidFill>
              </a:rPr>
              <a:t>to prioritize in scope and </a:t>
            </a:r>
            <a:r>
              <a:rPr lang="en-IE" sz="7200" i="1" dirty="0" smtClean="0">
                <a:solidFill>
                  <a:schemeClr val="tx1"/>
                </a:solidFill>
              </a:rPr>
              <a:t>geographically, </a:t>
            </a:r>
            <a:r>
              <a:rPr lang="en-IE" sz="7200" i="1" dirty="0">
                <a:solidFill>
                  <a:schemeClr val="tx1"/>
                </a:solidFill>
              </a:rPr>
              <a:t>actions to be </a:t>
            </a:r>
            <a:r>
              <a:rPr lang="en-IE" sz="7200" i="1" dirty="0" smtClean="0">
                <a:solidFill>
                  <a:schemeClr val="tx1"/>
                </a:solidFill>
              </a:rPr>
              <a:t>taken</a:t>
            </a:r>
            <a:r>
              <a:rPr lang="en-IE" sz="7200" i="1" dirty="0" smtClean="0">
                <a:solidFill>
                  <a:schemeClr val="tx1"/>
                </a:solidFill>
              </a:rPr>
              <a:t>. </a:t>
            </a:r>
            <a:r>
              <a:rPr lang="en-IE" sz="7200" b="1" i="1" dirty="0" smtClean="0">
                <a:solidFill>
                  <a:schemeClr val="tx1"/>
                </a:solidFill>
              </a:rPr>
              <a:t>Regional or local scale</a:t>
            </a:r>
            <a:r>
              <a:rPr lang="en-IE" sz="7200" i="1" dirty="0" smtClean="0">
                <a:solidFill>
                  <a:schemeClr val="tx1"/>
                </a:solidFill>
              </a:rPr>
              <a:t>?</a:t>
            </a:r>
            <a:endParaRPr lang="en-IE" sz="7200" i="1" dirty="0">
              <a:solidFill>
                <a:schemeClr val="tx1"/>
              </a:solidFill>
            </a:endParaRPr>
          </a:p>
          <a:p>
            <a:pPr marL="985838" indent="-182563">
              <a:spcAft>
                <a:spcPts val="600"/>
              </a:spcAft>
              <a:tabLst>
                <a:tab pos="1076325" algn="l"/>
              </a:tabLst>
            </a:pPr>
            <a:r>
              <a:rPr lang="en-IE" sz="7200" i="1" dirty="0" smtClean="0">
                <a:solidFill>
                  <a:schemeClr val="tx1"/>
                </a:solidFill>
              </a:rPr>
              <a:t>Need to </a:t>
            </a:r>
            <a:r>
              <a:rPr lang="en-IE" sz="7200" b="1" i="1" dirty="0" smtClean="0">
                <a:solidFill>
                  <a:schemeClr val="tx1"/>
                </a:solidFill>
              </a:rPr>
              <a:t>create </a:t>
            </a:r>
            <a:r>
              <a:rPr lang="en-IE" sz="7200" b="1" i="1" dirty="0">
                <a:solidFill>
                  <a:schemeClr val="tx1"/>
                </a:solidFill>
              </a:rPr>
              <a:t>synergies  with all other relevant disciplines </a:t>
            </a:r>
            <a:r>
              <a:rPr lang="en-IE" sz="7200" i="1" dirty="0">
                <a:solidFill>
                  <a:schemeClr val="tx1"/>
                </a:solidFill>
              </a:rPr>
              <a:t>to potentiate ship time to its full </a:t>
            </a:r>
            <a:r>
              <a:rPr lang="en-IE" sz="7200" i="1" dirty="0" smtClean="0">
                <a:solidFill>
                  <a:schemeClr val="tx1"/>
                </a:solidFill>
              </a:rPr>
              <a:t>extent.</a:t>
            </a:r>
            <a:endParaRPr lang="en-IE" sz="7200" i="1" dirty="0">
              <a:solidFill>
                <a:schemeClr val="tx1"/>
              </a:solidFill>
            </a:endParaRPr>
          </a:p>
          <a:p>
            <a:pPr marL="985838" lvl="0" indent="-182563">
              <a:spcAft>
                <a:spcPts val="600"/>
              </a:spcAft>
              <a:tabLst>
                <a:tab pos="1076325" algn="l"/>
              </a:tabLst>
            </a:pPr>
            <a:r>
              <a:rPr lang="en-IE" sz="7200" b="1" i="1" dirty="0">
                <a:solidFill>
                  <a:schemeClr val="tx1"/>
                </a:solidFill>
              </a:rPr>
              <a:t>I</a:t>
            </a:r>
            <a:r>
              <a:rPr lang="en-IE" sz="7200" b="1" i="1" dirty="0" smtClean="0">
                <a:solidFill>
                  <a:schemeClr val="tx1"/>
                </a:solidFill>
              </a:rPr>
              <a:t>mprove occupation of the Atlantic Space</a:t>
            </a:r>
            <a:r>
              <a:rPr lang="en-IE" sz="7200" i="1" dirty="0" smtClean="0">
                <a:solidFill>
                  <a:schemeClr val="tx1"/>
                </a:solidFill>
              </a:rPr>
              <a:t> in order to </a:t>
            </a:r>
            <a:r>
              <a:rPr lang="en-IE" sz="7200" i="1" dirty="0">
                <a:solidFill>
                  <a:schemeClr val="tx1"/>
                </a:solidFill>
              </a:rPr>
              <a:t>optimize ship </a:t>
            </a:r>
            <a:r>
              <a:rPr lang="en-IE" sz="7200" i="1" dirty="0" smtClean="0">
                <a:solidFill>
                  <a:schemeClr val="tx1"/>
                </a:solidFill>
              </a:rPr>
              <a:t>time and </a:t>
            </a:r>
            <a:r>
              <a:rPr lang="en-IE" sz="7200" i="1" dirty="0">
                <a:solidFill>
                  <a:schemeClr val="tx1"/>
                </a:solidFill>
              </a:rPr>
              <a:t>minimize fleet </a:t>
            </a:r>
            <a:r>
              <a:rPr lang="en-IE" sz="7200" i="1" dirty="0" smtClean="0">
                <a:solidFill>
                  <a:schemeClr val="tx1"/>
                </a:solidFill>
              </a:rPr>
              <a:t>costs. </a:t>
            </a:r>
            <a:endParaRPr lang="en-IE" sz="7200" i="1" dirty="0">
              <a:solidFill>
                <a:schemeClr val="tx1"/>
              </a:solidFill>
            </a:endParaRPr>
          </a:p>
          <a:p>
            <a:pPr marL="985838" indent="-182563">
              <a:tabLst>
                <a:tab pos="1076325" algn="l"/>
              </a:tabLst>
            </a:pPr>
            <a:endParaRPr lang="en-IE" sz="4200" i="1" dirty="0">
              <a:solidFill>
                <a:schemeClr val="tx1"/>
              </a:solidFill>
            </a:endParaRPr>
          </a:p>
          <a:p>
            <a:pPr marL="355600" indent="-355600">
              <a:buFont typeface="+mj-lt"/>
              <a:buAutoNum type="arabicPeriod" startAt="3"/>
              <a:tabLst>
                <a:tab pos="355600" algn="l"/>
              </a:tabLst>
            </a:pPr>
            <a:r>
              <a:rPr lang="en-IE" sz="8000" b="1" i="1" dirty="0" smtClean="0">
                <a:solidFill>
                  <a:schemeClr val="tx1"/>
                </a:solidFill>
              </a:rPr>
              <a:t>Define data sharing Policies</a:t>
            </a:r>
          </a:p>
          <a:p>
            <a:pPr marL="985838" indent="-182563">
              <a:spcAft>
                <a:spcPts val="600"/>
              </a:spcAft>
              <a:tabLst>
                <a:tab pos="1076325" algn="l"/>
              </a:tabLst>
            </a:pPr>
            <a:r>
              <a:rPr lang="en-IE" sz="7200" i="1" dirty="0">
                <a:solidFill>
                  <a:schemeClr val="tx1"/>
                </a:solidFill>
              </a:rPr>
              <a:t>Different EU Member </a:t>
            </a:r>
            <a:r>
              <a:rPr lang="en-IE" sz="7200" i="1" dirty="0" smtClean="0">
                <a:solidFill>
                  <a:schemeClr val="tx1"/>
                </a:solidFill>
              </a:rPr>
              <a:t>states (and institutions) </a:t>
            </a:r>
            <a:r>
              <a:rPr lang="en-IE" sz="7200" i="1" dirty="0">
                <a:solidFill>
                  <a:schemeClr val="tx1"/>
                </a:solidFill>
              </a:rPr>
              <a:t>have distinct data access policies (from open access to fully closed data); Atlantic data to be collected will have to be</a:t>
            </a:r>
            <a:r>
              <a:rPr lang="en-IE" sz="7200" b="1" i="1" dirty="0">
                <a:solidFill>
                  <a:schemeClr val="tx1"/>
                </a:solidFill>
              </a:rPr>
              <a:t> </a:t>
            </a:r>
            <a:r>
              <a:rPr lang="en-IE" sz="7200" i="1" dirty="0">
                <a:solidFill>
                  <a:schemeClr val="tx1"/>
                </a:solidFill>
              </a:rPr>
              <a:t>under</a:t>
            </a:r>
            <a:r>
              <a:rPr lang="en-IE" sz="7200" b="1" i="1" dirty="0">
                <a:solidFill>
                  <a:schemeClr val="tx1"/>
                </a:solidFill>
              </a:rPr>
              <a:t> the same general regulation and policy </a:t>
            </a:r>
            <a:r>
              <a:rPr lang="en-IE" sz="7200" b="1" i="1" dirty="0" smtClean="0">
                <a:solidFill>
                  <a:schemeClr val="tx1"/>
                </a:solidFill>
              </a:rPr>
              <a:t>agreed by individual countries</a:t>
            </a:r>
            <a:r>
              <a:rPr lang="en-IE" sz="7200" i="1" dirty="0" smtClean="0">
                <a:solidFill>
                  <a:schemeClr val="tx1"/>
                </a:solidFill>
              </a:rPr>
              <a:t>.</a:t>
            </a:r>
            <a:endParaRPr lang="en-IE" sz="7200" i="1" dirty="0">
              <a:solidFill>
                <a:schemeClr val="tx1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56356" y="122248"/>
            <a:ext cx="1154364" cy="4699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186198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714703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-31530"/>
            <a:ext cx="10515600" cy="653044"/>
          </a:xfrm>
        </p:spPr>
        <p:txBody>
          <a:bodyPr>
            <a:normAutofit/>
          </a:bodyPr>
          <a:lstStyle/>
          <a:p>
            <a:pPr algn="ctr"/>
            <a:r>
              <a:rPr lang="en-GB" sz="2800" b="1" dirty="0" smtClean="0"/>
              <a:t>ATLANTIC SEABED MAPPING</a:t>
            </a:r>
            <a:r>
              <a:rPr lang="en-GB" sz="2800" b="1" dirty="0"/>
              <a:t> </a:t>
            </a:r>
            <a:r>
              <a:rPr lang="en-GB" sz="2800" b="1" dirty="0" smtClean="0"/>
              <a:t>– </a:t>
            </a:r>
            <a:r>
              <a:rPr lang="en-GB" sz="2800" b="1" dirty="0" smtClean="0"/>
              <a:t>Suggested </a:t>
            </a:r>
            <a:r>
              <a:rPr lang="en-GB" sz="2800" b="1" dirty="0" smtClean="0"/>
              <a:t>actions</a:t>
            </a:r>
            <a:endParaRPr lang="en-GB" sz="2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1920" y="1158241"/>
            <a:ext cx="11958320" cy="5699759"/>
          </a:xfrm>
        </p:spPr>
        <p:txBody>
          <a:bodyPr>
            <a:normAutofit fontScale="25000" lnSpcReduction="20000"/>
          </a:bodyPr>
          <a:lstStyle/>
          <a:p>
            <a:pPr marL="355600" lvl="0" indent="-355600">
              <a:buAutoNum type="arabicPeriod"/>
            </a:pPr>
            <a:r>
              <a:rPr lang="en-IE" sz="8000" b="1" i="1" dirty="0" smtClean="0">
                <a:solidFill>
                  <a:schemeClr val="tx1"/>
                </a:solidFill>
              </a:rPr>
              <a:t>Get </a:t>
            </a:r>
            <a:r>
              <a:rPr lang="en-IE" sz="8000" b="1" i="1" dirty="0">
                <a:solidFill>
                  <a:schemeClr val="tx1"/>
                </a:solidFill>
              </a:rPr>
              <a:t>the global Picture: The 4W+H question - “Who’s doing What, Where and When? …+How</a:t>
            </a:r>
            <a:r>
              <a:rPr lang="en-IE" sz="8000" b="1" i="1" dirty="0" smtClean="0">
                <a:solidFill>
                  <a:schemeClr val="tx1"/>
                </a:solidFill>
              </a:rPr>
              <a:t>?”</a:t>
            </a:r>
          </a:p>
          <a:p>
            <a:pPr marL="0" lvl="0" indent="0">
              <a:buNone/>
            </a:pPr>
            <a:endParaRPr lang="en-IE" sz="5000" b="1" i="1" dirty="0" smtClean="0">
              <a:solidFill>
                <a:schemeClr val="tx1"/>
              </a:solidFill>
            </a:endParaRPr>
          </a:p>
          <a:p>
            <a:pPr marL="1223963" indent="-685800"/>
            <a:r>
              <a:rPr lang="en-IE" sz="7200" i="1" dirty="0">
                <a:solidFill>
                  <a:schemeClr val="tx1"/>
                </a:solidFill>
              </a:rPr>
              <a:t>Increase level of </a:t>
            </a:r>
            <a:r>
              <a:rPr lang="en-IE" sz="7200" b="1" i="1" dirty="0">
                <a:solidFill>
                  <a:schemeClr val="tx1"/>
                </a:solidFill>
              </a:rPr>
              <a:t>Atlantic coordination </a:t>
            </a:r>
            <a:r>
              <a:rPr lang="en-IE" sz="7200" i="1" dirty="0">
                <a:solidFill>
                  <a:schemeClr val="tx1"/>
                </a:solidFill>
              </a:rPr>
              <a:t>(EU/USA/Canada) – ARA SC? Network of National focal Points?</a:t>
            </a:r>
          </a:p>
          <a:p>
            <a:pPr marL="1223963" indent="-685800"/>
            <a:r>
              <a:rPr lang="en-IE" sz="7200" i="1" dirty="0">
                <a:solidFill>
                  <a:schemeClr val="tx1"/>
                </a:solidFill>
              </a:rPr>
              <a:t>Promote a Web site (and related GIS </a:t>
            </a:r>
            <a:r>
              <a:rPr lang="en-IE" sz="7200" i="1" dirty="0" err="1">
                <a:solidFill>
                  <a:schemeClr val="tx1"/>
                </a:solidFill>
              </a:rPr>
              <a:t>webservices</a:t>
            </a:r>
            <a:r>
              <a:rPr lang="en-IE" sz="7200" i="1" dirty="0">
                <a:solidFill>
                  <a:schemeClr val="tx1"/>
                </a:solidFill>
              </a:rPr>
              <a:t>) to </a:t>
            </a:r>
            <a:r>
              <a:rPr lang="en-IE" sz="7200" b="1" i="1" dirty="0">
                <a:solidFill>
                  <a:schemeClr val="tx1"/>
                </a:solidFill>
              </a:rPr>
              <a:t>communicate oceangoing initiatives</a:t>
            </a:r>
            <a:r>
              <a:rPr lang="en-IE" sz="7200" i="1" dirty="0">
                <a:solidFill>
                  <a:schemeClr val="tx1"/>
                </a:solidFill>
              </a:rPr>
              <a:t> across the Atlantic.</a:t>
            </a:r>
          </a:p>
          <a:p>
            <a:pPr marL="803275" indent="0">
              <a:buNone/>
              <a:tabLst>
                <a:tab pos="1076325" algn="l"/>
              </a:tabLst>
            </a:pPr>
            <a:endParaRPr lang="en-IE" sz="7200" i="1" dirty="0" smtClean="0">
              <a:solidFill>
                <a:schemeClr val="tx1"/>
              </a:solidFill>
            </a:endParaRPr>
          </a:p>
          <a:p>
            <a:pPr marL="355600" indent="-355600">
              <a:buFont typeface="+mj-lt"/>
              <a:buAutoNum type="arabicPeriod" startAt="2"/>
              <a:tabLst>
                <a:tab pos="1076325" algn="l"/>
              </a:tabLst>
            </a:pPr>
            <a:r>
              <a:rPr lang="en-IE" sz="8000" b="1" i="1" dirty="0">
                <a:solidFill>
                  <a:schemeClr val="tx1"/>
                </a:solidFill>
              </a:rPr>
              <a:t>Define Scope and targets: </a:t>
            </a:r>
            <a:r>
              <a:rPr lang="en-IE" sz="8000" b="1" i="1" dirty="0" smtClean="0">
                <a:solidFill>
                  <a:schemeClr val="tx1"/>
                </a:solidFill>
              </a:rPr>
              <a:t>Joint (or articulated) </a:t>
            </a:r>
            <a:r>
              <a:rPr lang="en-IE" sz="8000" b="1" i="1" dirty="0">
                <a:solidFill>
                  <a:schemeClr val="tx1"/>
                </a:solidFill>
              </a:rPr>
              <a:t>Mapping </a:t>
            </a:r>
            <a:r>
              <a:rPr lang="en-IE" sz="8000" b="1" i="1" dirty="0" smtClean="0">
                <a:solidFill>
                  <a:schemeClr val="tx1"/>
                </a:solidFill>
              </a:rPr>
              <a:t>Initiatives</a:t>
            </a:r>
          </a:p>
          <a:p>
            <a:pPr marL="0" indent="0">
              <a:buNone/>
              <a:tabLst>
                <a:tab pos="1076325" algn="l"/>
              </a:tabLst>
            </a:pPr>
            <a:endParaRPr lang="en-IE" sz="5000" b="1" i="1" dirty="0">
              <a:solidFill>
                <a:schemeClr val="tx1"/>
              </a:solidFill>
            </a:endParaRPr>
          </a:p>
          <a:p>
            <a:pPr marL="1223963" indent="-685800"/>
            <a:r>
              <a:rPr lang="en-IE" sz="7200" i="1" dirty="0">
                <a:solidFill>
                  <a:schemeClr val="tx1"/>
                </a:solidFill>
              </a:rPr>
              <a:t>From individual states priorities</a:t>
            </a:r>
            <a:r>
              <a:rPr lang="en-IE" sz="7200" b="1" i="1" dirty="0">
                <a:solidFill>
                  <a:schemeClr val="tx1"/>
                </a:solidFill>
              </a:rPr>
              <a:t>; identify common ground for action</a:t>
            </a:r>
            <a:r>
              <a:rPr lang="en-IE" sz="7200" i="1" dirty="0">
                <a:solidFill>
                  <a:schemeClr val="tx1"/>
                </a:solidFill>
              </a:rPr>
              <a:t>.</a:t>
            </a:r>
          </a:p>
          <a:p>
            <a:pPr marL="1223963" indent="-685800"/>
            <a:r>
              <a:rPr lang="en-IE" sz="7200" i="1" dirty="0">
                <a:solidFill>
                  <a:schemeClr val="tx1"/>
                </a:solidFill>
              </a:rPr>
              <a:t>Grant access to ship time for Atlantic Research activities by migrating </a:t>
            </a:r>
            <a:r>
              <a:rPr lang="en-IE" sz="7200" i="1" dirty="0" err="1">
                <a:solidFill>
                  <a:schemeClr val="tx1"/>
                </a:solidFill>
              </a:rPr>
              <a:t>Eurofleets</a:t>
            </a:r>
            <a:r>
              <a:rPr lang="en-IE" sz="7200" i="1" dirty="0">
                <a:solidFill>
                  <a:schemeClr val="tx1"/>
                </a:solidFill>
              </a:rPr>
              <a:t> model to  the ARA</a:t>
            </a:r>
            <a:r>
              <a:rPr lang="en-IE" sz="7200" b="1" i="1" dirty="0">
                <a:solidFill>
                  <a:schemeClr val="tx1"/>
                </a:solidFill>
              </a:rPr>
              <a:t>: towards an “Atlantic Research Fleet” scheme?</a:t>
            </a:r>
          </a:p>
          <a:p>
            <a:pPr marL="1223963" indent="-685800"/>
            <a:endParaRPr lang="en-IE" sz="5000" i="1" dirty="0">
              <a:solidFill>
                <a:schemeClr val="tx1"/>
              </a:solidFill>
            </a:endParaRPr>
          </a:p>
          <a:p>
            <a:pPr marL="355600" indent="-355600">
              <a:buFont typeface="+mj-lt"/>
              <a:buAutoNum type="arabicPeriod" startAt="3"/>
              <a:tabLst>
                <a:tab pos="355600" algn="l"/>
              </a:tabLst>
            </a:pPr>
            <a:r>
              <a:rPr lang="en-IE" sz="7200" b="1" i="1" dirty="0" smtClean="0">
                <a:solidFill>
                  <a:schemeClr val="tx1"/>
                </a:solidFill>
              </a:rPr>
              <a:t>Define data sharing Policies</a:t>
            </a:r>
          </a:p>
          <a:p>
            <a:pPr marL="0" indent="0">
              <a:buNone/>
              <a:tabLst>
                <a:tab pos="355600" algn="l"/>
              </a:tabLst>
            </a:pPr>
            <a:endParaRPr lang="en-IE" sz="5500" b="1" i="1" dirty="0" smtClean="0">
              <a:solidFill>
                <a:schemeClr val="tx1"/>
              </a:solidFill>
            </a:endParaRPr>
          </a:p>
          <a:p>
            <a:pPr marL="1223963" indent="-685800"/>
            <a:r>
              <a:rPr lang="en-IE" sz="7200" i="1" dirty="0">
                <a:solidFill>
                  <a:schemeClr val="tx1"/>
                </a:solidFill>
              </a:rPr>
              <a:t>Identify </a:t>
            </a:r>
            <a:r>
              <a:rPr lang="en-IE" sz="7200" b="1" i="1" dirty="0">
                <a:solidFill>
                  <a:schemeClr val="tx1"/>
                </a:solidFill>
              </a:rPr>
              <a:t>key national data providers and compile data policies </a:t>
            </a:r>
            <a:r>
              <a:rPr lang="en-IE" sz="7200" i="1" dirty="0">
                <a:solidFill>
                  <a:schemeClr val="tx1"/>
                </a:solidFill>
              </a:rPr>
              <a:t>for key data (e.g. bathymetry).</a:t>
            </a:r>
          </a:p>
          <a:p>
            <a:pPr marL="1223963" lvl="0" indent="-685800"/>
            <a:r>
              <a:rPr lang="en-IE" sz="7200" b="1" i="1" dirty="0">
                <a:solidFill>
                  <a:schemeClr val="tx1"/>
                </a:solidFill>
              </a:rPr>
              <a:t>Promote connectivity between EU National level Data </a:t>
            </a:r>
            <a:r>
              <a:rPr lang="en-IE" sz="7200" b="1" i="1" dirty="0" err="1">
                <a:solidFill>
                  <a:schemeClr val="tx1"/>
                </a:solidFill>
              </a:rPr>
              <a:t>Centers</a:t>
            </a:r>
            <a:r>
              <a:rPr lang="en-IE" sz="7200" b="1" i="1" dirty="0">
                <a:solidFill>
                  <a:schemeClr val="tx1"/>
                </a:solidFill>
              </a:rPr>
              <a:t>, EMODNET and </a:t>
            </a:r>
            <a:r>
              <a:rPr lang="en-IE" sz="7200" b="1" i="1" dirty="0" err="1">
                <a:solidFill>
                  <a:schemeClr val="tx1"/>
                </a:solidFill>
              </a:rPr>
              <a:t>Centers</a:t>
            </a:r>
            <a:r>
              <a:rPr lang="en-IE" sz="7200" b="1" i="1" dirty="0">
                <a:solidFill>
                  <a:schemeClr val="tx1"/>
                </a:solidFill>
              </a:rPr>
              <a:t> from USA and Canada </a:t>
            </a:r>
            <a:r>
              <a:rPr lang="en-IE" sz="7200" i="1" dirty="0">
                <a:solidFill>
                  <a:schemeClr val="tx1"/>
                </a:solidFill>
              </a:rPr>
              <a:t>(Marine Geoscience Data system; Nacional Geophysical data </a:t>
            </a:r>
            <a:r>
              <a:rPr lang="en-IE" sz="7200" i="1" dirty="0" err="1">
                <a:solidFill>
                  <a:schemeClr val="tx1"/>
                </a:solidFill>
              </a:rPr>
              <a:t>center</a:t>
            </a:r>
            <a:r>
              <a:rPr lang="en-IE" sz="7200" i="1" dirty="0">
                <a:solidFill>
                  <a:schemeClr val="tx1"/>
                </a:solidFill>
              </a:rPr>
              <a:t>, amongst others).</a:t>
            </a:r>
          </a:p>
          <a:p>
            <a:pPr marL="1223963" indent="-685800"/>
            <a:endParaRPr lang="en-IE" sz="4500" i="1" dirty="0" smtClean="0">
              <a:solidFill>
                <a:schemeClr val="tx1"/>
              </a:solidFill>
            </a:endParaRPr>
          </a:p>
          <a:p>
            <a:pPr marL="1223963" indent="-685800"/>
            <a:endParaRPr lang="en-IE" sz="7200" b="1" i="1" dirty="0" smtClean="0">
              <a:solidFill>
                <a:schemeClr val="tx1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56356" y="111738"/>
            <a:ext cx="1154364" cy="4699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258966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lice">
  <a:themeElements>
    <a:clrScheme name="Blue">
      <a:dk1>
        <a:sysClr val="windowText" lastClr="000000"/>
      </a:dk1>
      <a:lt1>
        <a:sysClr val="window" lastClr="FFFFFF"/>
      </a:lt1>
      <a:dk2>
        <a:srgbClr val="17406D"/>
      </a:dk2>
      <a:lt2>
        <a:srgbClr val="DBEF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Glossy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12700" cap="flat" cmpd="sng" algn="ctr">
          <a:solidFill>
            <a:schemeClr val="phClr">
              <a:tint val="95000"/>
              <a:shade val="95000"/>
              <a:satMod val="120000"/>
            </a:schemeClr>
          </a:solidFill>
          <a:prstDash val="solid"/>
        </a:ln>
        <a:ln w="55000" cap="flat" cmpd="thickThin" algn="ctr">
          <a:solidFill>
            <a:schemeClr val="phClr">
              <a:tint val="90000"/>
              <a:satMod val="130000"/>
            </a:schemeClr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548</TotalTime>
  <Words>516</Words>
  <Application>Microsoft Office PowerPoint</Application>
  <PresentationFormat>Widescreen</PresentationFormat>
  <Paragraphs>42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Century Gothic</vt:lpstr>
      <vt:lpstr>Wingdings 3</vt:lpstr>
      <vt:lpstr>Slice</vt:lpstr>
      <vt:lpstr>ATLANTIC SEABED MAPPING</vt:lpstr>
      <vt:lpstr>ATLANTIC SEABED MAPPING – Key priority issues and justification outline</vt:lpstr>
      <vt:lpstr>ATLANTIC SEABED MAPPING – Suggested actions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ATLANTIC SEABED MAPPING Current status</dc:title>
  <dc:creator>nuno</dc:creator>
  <cp:lastModifiedBy>nuno</cp:lastModifiedBy>
  <cp:revision>41</cp:revision>
  <dcterms:created xsi:type="dcterms:W3CDTF">2014-11-30T15:19:38Z</dcterms:created>
  <dcterms:modified xsi:type="dcterms:W3CDTF">2014-12-02T01:06:22Z</dcterms:modified>
</cp:coreProperties>
</file>