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146" r:id="rId2"/>
    <p:sldId id="1245" r:id="rId3"/>
    <p:sldId id="1244" r:id="rId4"/>
  </p:sldIdLst>
  <p:sldSz cx="9144000" cy="6858000" type="screen4x3"/>
  <p:notesSz cx="6669088" cy="99282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3A10D"/>
    <a:srgbClr val="F2800E"/>
    <a:srgbClr val="FFFFFF"/>
    <a:srgbClr val="E8EF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476" autoAdjust="0"/>
    <p:restoredTop sz="99351" autoAdjust="0"/>
  </p:normalViewPr>
  <p:slideViewPr>
    <p:cSldViewPr>
      <p:cViewPr varScale="1">
        <p:scale>
          <a:sx n="99" d="100"/>
          <a:sy n="99" d="100"/>
        </p:scale>
        <p:origin x="-102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29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D07DB5E7-BAE4-7242-BE8E-554FF2369496}" type="datetimeFigureOut">
              <a:rPr lang="pt-BR"/>
              <a:pPr>
                <a:defRPr/>
              </a:pPr>
              <a:t>25/11/2014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A3948586-B081-8045-9A9D-FD8599D17E8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714223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C33347F1-34F5-3A43-A09A-7D734841F8FE}" type="datetimeFigureOut">
              <a:rPr lang="pt-BR"/>
              <a:pPr>
                <a:defRPr/>
              </a:pPr>
              <a:t>25/11/2014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91DBBEDE-1292-9445-9A2D-DD6FC4EDD089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137838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044181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213554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101577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1353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454112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256113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52956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8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3892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49F2622D-2AA3-5540-90BA-BB5C315AC455}" type="datetimeFigureOut">
              <a:rPr lang="pt-BR"/>
              <a:pPr>
                <a:defRPr/>
              </a:pPr>
              <a:t>25/11/2014</a:t>
            </a:fld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551353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74308FAB-2530-5546-A86A-B2E7140B44DE}" type="datetimeFigureOut">
              <a:rPr lang="pt-BR"/>
              <a:pPr>
                <a:defRPr/>
              </a:pPr>
              <a:t>25/11/2014</a:t>
            </a:fld>
            <a:endParaRPr lang="pt-BR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1817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1877012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 descr="fundo apresentaçao kais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xmlns="" val="893560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6" descr="fundo apresentaçao kaiser.jpg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8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582" r:id="rId1"/>
    <p:sldLayoutId id="2147486583" r:id="rId2"/>
    <p:sldLayoutId id="2147486584" r:id="rId3"/>
    <p:sldLayoutId id="2147486585" r:id="rId4"/>
    <p:sldLayoutId id="2147486586" r:id="rId5"/>
    <p:sldLayoutId id="2147486587" r:id="rId6"/>
    <p:sldLayoutId id="2147486588" r:id="rId7"/>
    <p:sldLayoutId id="2147486589" r:id="rId8"/>
    <p:sldLayoutId id="2147486590" r:id="rId9"/>
    <p:sldLayoutId id="2147486591" r:id="rId10"/>
    <p:sldLayoutId id="2147486592" r:id="rId11"/>
    <p:sldLayoutId id="2147486593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17" Type="http://schemas.openxmlformats.org/officeDocument/2006/relationships/image" Target="../media/image17.jpeg"/><Relationship Id="rId2" Type="http://schemas.openxmlformats.org/officeDocument/2006/relationships/image" Target="../media/image2.pn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5" Type="http://schemas.openxmlformats.org/officeDocument/2006/relationships/image" Target="../media/image1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43" y="5085184"/>
            <a:ext cx="9142308" cy="864096"/>
          </a:xfrm>
          <a:extLst/>
        </p:spPr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Dublin, Ireland</a:t>
            </a:r>
          </a:p>
          <a:p>
            <a:pPr>
              <a:defRPr/>
            </a:pP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  <a:r>
              <a:rPr lang="en-US" sz="20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st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and 2</a:t>
            </a:r>
            <a:r>
              <a:rPr lang="en-US" sz="2000" b="1" baseline="300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nd</a:t>
            </a:r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December </a:t>
            </a:r>
            <a:r>
              <a:rPr lang="en-US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2014</a:t>
            </a:r>
            <a:br>
              <a:rPr lang="en-US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en-US" sz="2000" b="1" dirty="0" smtClean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 bwMode="auto">
          <a:xfrm>
            <a:off x="0" y="0"/>
            <a:ext cx="9144000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b="1" dirty="0">
                <a:solidFill>
                  <a:srgbClr val="FF0000"/>
                </a:solidFill>
              </a:rPr>
              <a:t> </a:t>
            </a:r>
            <a:r>
              <a:rPr lang="en-GB" sz="2400" b="1" u="sng" dirty="0" smtClean="0">
                <a:solidFill>
                  <a:srgbClr val="FF0000"/>
                </a:solidFill>
              </a:rPr>
              <a:t>The </a:t>
            </a:r>
            <a:r>
              <a:rPr lang="en-GB" sz="2400" b="1" u="sng" dirty="0">
                <a:solidFill>
                  <a:srgbClr val="FF0000"/>
                </a:solidFill>
              </a:rPr>
              <a:t>Galway Statement Implementation</a:t>
            </a:r>
            <a:endParaRPr lang="pt-BR" sz="2400" dirty="0">
              <a:solidFill>
                <a:srgbClr val="FF0000"/>
              </a:solidFill>
            </a:endParaRPr>
          </a:p>
          <a:p>
            <a:r>
              <a:rPr lang="en-GB" sz="2400" b="1" u="sng" dirty="0">
                <a:solidFill>
                  <a:srgbClr val="FF0000"/>
                </a:solidFill>
              </a:rPr>
              <a:t>Atlantic Seabed Mapping Workshop</a:t>
            </a:r>
            <a:endParaRPr lang="pt-BR" sz="24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</a:p>
          <a:p>
            <a:pPr>
              <a:defRPr/>
            </a:pPr>
            <a:endParaRPr lang="en-US" sz="12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1200" dirty="0" smtClean="0">
              <a:solidFill>
                <a:srgbClr val="FF0000"/>
              </a:solidFill>
            </a:endParaRPr>
          </a:p>
          <a:p>
            <a:pPr>
              <a:defRPr/>
            </a:pP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3632" y="5949280"/>
            <a:ext cx="91440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1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Kaiser Gonçalves de Souza, </a:t>
            </a:r>
            <a:r>
              <a:rPr lang="en-GB" sz="16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Oceanis</a:t>
            </a:r>
            <a:r>
              <a:rPr lang="en-GB" sz="1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Mineral International</a:t>
            </a:r>
          </a:p>
          <a:p>
            <a:pPr>
              <a:defRPr/>
            </a:pPr>
            <a:r>
              <a:rPr lang="en-GB" sz="1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On behalf of the Ministry of Science, Technology and Innovation of Brazil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0" y="1052736"/>
            <a:ext cx="9144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SOUTH   AND   TROPICAL   ATLANTIC   DEEP   SEA   </a:t>
            </a:r>
          </a:p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INTEGRATED   RESEARCH   PROGRAMMME</a:t>
            </a:r>
            <a:r>
              <a:rPr lang="pt-B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pt-BR" sz="1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endParaRPr lang="en-US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15600" y="6573723"/>
            <a:ext cx="1043608" cy="284277"/>
          </a:xfrm>
          <a:prstGeom prst="rect">
            <a:avLst/>
          </a:prstGeom>
        </p:spPr>
      </p:pic>
      <p:sp>
        <p:nvSpPr>
          <p:cNvPr id="8" name="CaixaDeTexto 5"/>
          <p:cNvSpPr txBox="1"/>
          <p:nvPr/>
        </p:nvSpPr>
        <p:spPr>
          <a:xfrm>
            <a:off x="24676" y="1988840"/>
            <a:ext cx="914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Brazilian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proposal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/>
              <a:ea typeface="Tahoma" pitchFamily="34" charset="0"/>
              <a:cs typeface="Tahoma"/>
            </a:endParaRPr>
          </a:p>
        </p:txBody>
      </p:sp>
      <p:grpSp>
        <p:nvGrpSpPr>
          <p:cNvPr id="10" name="Group 1"/>
          <p:cNvGrpSpPr>
            <a:grpSpLocks/>
          </p:cNvGrpSpPr>
          <p:nvPr/>
        </p:nvGrpSpPr>
        <p:grpSpPr bwMode="auto">
          <a:xfrm>
            <a:off x="2411760" y="2564904"/>
            <a:ext cx="4392488" cy="2376264"/>
            <a:chOff x="293688" y="980728"/>
            <a:chExt cx="8586496" cy="4752529"/>
          </a:xfrm>
        </p:grpSpPr>
        <p:pic>
          <p:nvPicPr>
            <p:cNvPr id="11" name="Imagem 10" descr="study_area_mod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980728"/>
              <a:ext cx="1428750" cy="1423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Imagem 20" descr="outer_limit_c_shelf.JPG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980728"/>
              <a:ext cx="1443038" cy="1428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Imagem 13" descr="geology.JPG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3688" y="2623790"/>
              <a:ext cx="1473200" cy="1465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agem 8" descr="Physiography.JPG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980728"/>
              <a:ext cx="1500188" cy="1465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Imagem 11" descr="structures_cob.JPG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63" y="2623790"/>
              <a:ext cx="1462087" cy="1465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Imagem 7" descr="topobathymetric.JP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1920" y="980728"/>
              <a:ext cx="1436687" cy="1393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m 9" descr="top_basement.JPG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2636912"/>
              <a:ext cx="1435100" cy="13938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m 7" descr="slope.JPG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6000" y="980728"/>
              <a:ext cx="1428750" cy="1406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m 7" descr="sed_thickness.JPG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7000" y="2623790"/>
              <a:ext cx="1435100" cy="1428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Imagem 8" descr="heat_flow_atl.jpg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66000" y="2623790"/>
              <a:ext cx="1393825" cy="1384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Imagem 15" descr="international_waters.JPG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293096"/>
              <a:ext cx="1493670" cy="1440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Imagem 8" descr="freair.JPG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4293096"/>
              <a:ext cx="1469907" cy="1440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m 8" descr="isopachs.jpg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928" y="4293097"/>
              <a:ext cx="1454248" cy="1440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m 8" descr="tracklines.jpg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112" y="4293097"/>
              <a:ext cx="1462940" cy="1440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5" name="Imagem 6" descr="surficial_sediments.JPG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4293096"/>
              <a:ext cx="1499872" cy="14401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5"/>
          <p:cNvSpPr txBox="1"/>
          <p:nvPr/>
        </p:nvSpPr>
        <p:spPr>
          <a:xfrm>
            <a:off x="0" y="2087563"/>
            <a:ext cx="522007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  <a:defRPr/>
            </a:pPr>
            <a:r>
              <a:rPr lang="en-GB" sz="1600" b="1" dirty="0">
                <a:solidFill>
                  <a:schemeClr val="bg1"/>
                </a:solidFill>
              </a:rPr>
              <a:t>Regional and local </a:t>
            </a:r>
            <a:r>
              <a:rPr lang="en-GB" sz="1600" b="1" dirty="0" smtClean="0">
                <a:solidFill>
                  <a:schemeClr val="bg1"/>
                </a:solidFill>
              </a:rPr>
              <a:t>deep seabed </a:t>
            </a:r>
            <a:r>
              <a:rPr lang="en-GB" sz="1600" b="1" dirty="0">
                <a:solidFill>
                  <a:schemeClr val="bg1"/>
                </a:solidFill>
              </a:rPr>
              <a:t>mapping and data </a:t>
            </a:r>
            <a:r>
              <a:rPr lang="en-GB" sz="1600" b="1" dirty="0" smtClean="0">
                <a:solidFill>
                  <a:schemeClr val="bg1"/>
                </a:solidFill>
              </a:rPr>
              <a:t>integration of areas </a:t>
            </a:r>
            <a:r>
              <a:rPr lang="en-GB" sz="1600" b="1" dirty="0">
                <a:solidFill>
                  <a:schemeClr val="bg1"/>
                </a:solidFill>
              </a:rPr>
              <a:t>of scientific, economic and environmental </a:t>
            </a:r>
            <a:r>
              <a:rPr lang="en-GB" sz="1600" b="1" dirty="0" smtClean="0">
                <a:solidFill>
                  <a:schemeClr val="bg1"/>
                </a:solidFill>
              </a:rPr>
              <a:t>interests;</a:t>
            </a:r>
            <a:endParaRPr lang="en-GB" sz="1600" b="1" dirty="0">
              <a:solidFill>
                <a:schemeClr val="bg1"/>
              </a:solidFill>
            </a:endParaRPr>
          </a:p>
          <a:p>
            <a:pPr>
              <a:defRPr/>
            </a:pPr>
            <a:endParaRPr lang="pt-BR" sz="1600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en-GB" sz="1600" b="1" dirty="0">
                <a:solidFill>
                  <a:schemeClr val="bg1"/>
                </a:solidFill>
              </a:rPr>
              <a:t>Integrated oceanographic </a:t>
            </a:r>
            <a:r>
              <a:rPr lang="en-GB" sz="1600" b="1" dirty="0" smtClean="0">
                <a:solidFill>
                  <a:schemeClr val="bg1"/>
                </a:solidFill>
              </a:rPr>
              <a:t>survey </a:t>
            </a:r>
            <a:r>
              <a:rPr lang="en-GB" sz="1600" b="1" dirty="0">
                <a:solidFill>
                  <a:schemeClr val="bg1"/>
                </a:solidFill>
              </a:rPr>
              <a:t>of the deep sea areas of </a:t>
            </a:r>
            <a:r>
              <a:rPr lang="en-GB" sz="1600" b="1" dirty="0" smtClean="0">
                <a:solidFill>
                  <a:schemeClr val="bg1"/>
                </a:solidFill>
              </a:rPr>
              <a:t>interest, including assessment </a:t>
            </a:r>
            <a:r>
              <a:rPr lang="en-GB" sz="1600" b="1" dirty="0">
                <a:solidFill>
                  <a:schemeClr val="bg1"/>
                </a:solidFill>
              </a:rPr>
              <a:t>of the sustainable potential of natural resources;</a:t>
            </a:r>
          </a:p>
          <a:p>
            <a:pPr marL="285750" indent="-285750">
              <a:buFontTx/>
              <a:buChar char="-"/>
              <a:defRPr/>
            </a:pPr>
            <a:endParaRPr lang="en-GB" sz="1600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en-GB" sz="1600" b="1" dirty="0">
                <a:solidFill>
                  <a:schemeClr val="bg1"/>
                </a:solidFill>
              </a:rPr>
              <a:t>Integrated study of the regional/local geology and the associated </a:t>
            </a:r>
            <a:r>
              <a:rPr lang="en-GB" sz="1600" b="1" dirty="0" smtClean="0">
                <a:solidFill>
                  <a:schemeClr val="bg1"/>
                </a:solidFill>
              </a:rPr>
              <a:t>ecosystems</a:t>
            </a:r>
            <a:r>
              <a:rPr lang="en-GB" sz="1600" b="1" dirty="0">
                <a:solidFill>
                  <a:schemeClr val="bg1"/>
                </a:solidFill>
              </a:rPr>
              <a:t> </a:t>
            </a:r>
            <a:r>
              <a:rPr lang="en-GB" sz="1600" b="1" dirty="0" smtClean="0">
                <a:solidFill>
                  <a:schemeClr val="bg1"/>
                </a:solidFill>
              </a:rPr>
              <a:t>to </a:t>
            </a:r>
            <a:r>
              <a:rPr lang="en-GB" sz="1600" b="1" dirty="0">
                <a:solidFill>
                  <a:schemeClr val="bg1"/>
                </a:solidFill>
              </a:rPr>
              <a:t>support the sustainable use and conservation of marine ecosystems.</a:t>
            </a:r>
            <a:endParaRPr lang="pt-BR" sz="1600" b="1" dirty="0">
              <a:solidFill>
                <a:schemeClr val="bg1"/>
              </a:solidFill>
            </a:endParaRPr>
          </a:p>
        </p:txBody>
      </p:sp>
      <p:sp>
        <p:nvSpPr>
          <p:cNvPr id="8" name="CaixaDeTexto 5"/>
          <p:cNvSpPr txBox="1"/>
          <p:nvPr/>
        </p:nvSpPr>
        <p:spPr>
          <a:xfrm>
            <a:off x="0" y="1052736"/>
            <a:ext cx="914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Brazilian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proposal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/>
              <a:ea typeface="Tahoma" pitchFamily="34" charset="0"/>
              <a:cs typeface="Tahoma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0" y="0"/>
            <a:ext cx="9144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SOUTH   AND   TROPICAL   ATLANTIC   DEEP   SEA   </a:t>
            </a:r>
          </a:p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INTEGRATED   RESEARCH   PROGRAMMME</a:t>
            </a:r>
            <a:r>
              <a:rPr lang="pt-B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pt-BR" sz="1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endParaRPr lang="en-US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0" y="1628800"/>
            <a:ext cx="30003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smtClean="0">
                <a:ln w="50800"/>
                <a:solidFill>
                  <a:srgbClr val="FFCC00"/>
                </a:solidFill>
              </a:rPr>
              <a:t>Key priorities</a:t>
            </a:r>
            <a:endParaRPr lang="pt-BR" sz="2400" b="1" dirty="0" smtClean="0">
              <a:ln w="50800"/>
              <a:solidFill>
                <a:srgbClr val="FFCC00"/>
              </a:solidFill>
            </a:endParaRPr>
          </a:p>
        </p:txBody>
      </p:sp>
      <p:pic>
        <p:nvPicPr>
          <p:cNvPr id="24" name="Imagem 13" descr="tres_areas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576" y="5157192"/>
            <a:ext cx="1588193" cy="1569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Imagem 8" descr="Physiography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157192"/>
            <a:ext cx="1580570" cy="15415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2060848"/>
            <a:ext cx="3632200" cy="374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3050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5"/>
          <p:cNvSpPr txBox="1"/>
          <p:nvPr/>
        </p:nvSpPr>
        <p:spPr>
          <a:xfrm>
            <a:off x="0" y="2492896"/>
            <a:ext cx="413995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  <a:defRPr/>
            </a:pPr>
            <a:r>
              <a:rPr lang="en-GB" b="1" dirty="0" smtClean="0">
                <a:solidFill>
                  <a:schemeClr val="bg1"/>
                </a:solidFill>
              </a:rPr>
              <a:t>Set a Pilot Project in  a selected area;</a:t>
            </a:r>
            <a:endParaRPr lang="en-GB" b="1" dirty="0">
              <a:solidFill>
                <a:schemeClr val="bg1"/>
              </a:solidFill>
            </a:endParaRPr>
          </a:p>
          <a:p>
            <a:pPr>
              <a:defRPr/>
            </a:pPr>
            <a:endParaRPr lang="pt-BR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en-GB" b="1" dirty="0" smtClean="0">
                <a:solidFill>
                  <a:schemeClr val="bg1"/>
                </a:solidFill>
              </a:rPr>
              <a:t>Establish an expert working group to coordinate activities; and</a:t>
            </a:r>
          </a:p>
          <a:p>
            <a:pPr marL="285750" indent="-285750">
              <a:buFontTx/>
              <a:buChar char="-"/>
              <a:defRPr/>
            </a:pPr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  <a:defRPr/>
            </a:pPr>
            <a:r>
              <a:rPr lang="en-GB" b="1" dirty="0" smtClean="0">
                <a:solidFill>
                  <a:schemeClr val="bg1"/>
                </a:solidFill>
              </a:rPr>
              <a:t>Organize joint research activities and seabed mapping campaigns.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8" name="CaixaDeTexto 5"/>
          <p:cNvSpPr txBox="1"/>
          <p:nvPr/>
        </p:nvSpPr>
        <p:spPr>
          <a:xfrm>
            <a:off x="0" y="1052736"/>
            <a:ext cx="91440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Brazilian </a:t>
            </a:r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ahoma"/>
                <a:ea typeface="Tahoma" pitchFamily="34" charset="0"/>
                <a:cs typeface="Tahoma"/>
              </a:rPr>
              <a:t>proposal</a:t>
            </a:r>
            <a:endParaRPr lang="en-US" sz="2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ahoma"/>
              <a:ea typeface="Tahoma" pitchFamily="34" charset="0"/>
              <a:cs typeface="Tahoma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 bwMode="auto">
          <a:xfrm>
            <a:off x="0" y="0"/>
            <a:ext cx="914400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SOUTH   AND   TROPICAL   ATLANTIC   DEEP   SEA   </a:t>
            </a:r>
          </a:p>
          <a:p>
            <a:pPr>
              <a:defRPr/>
            </a:pPr>
            <a:r>
              <a:rPr lang="en-GB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INTEGRATED   RESEARCH   PROGRAMMME</a:t>
            </a:r>
            <a:r>
              <a:rPr lang="pt-BR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pt-BR" sz="1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 </a:t>
            </a:r>
            <a:endParaRPr lang="en-US" sz="1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0" y="1628800"/>
            <a:ext cx="57961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2400" b="1" dirty="0" smtClean="0">
                <a:ln w="50800"/>
                <a:solidFill>
                  <a:srgbClr val="FFCC00"/>
                </a:solidFill>
              </a:rPr>
              <a:t>Proposed implementation measure</a:t>
            </a:r>
            <a:endParaRPr lang="pt-BR" sz="2400" b="1" dirty="0" smtClean="0">
              <a:ln w="50800"/>
              <a:solidFill>
                <a:srgbClr val="FFCC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276872"/>
            <a:ext cx="46228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24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33940</TotalTime>
  <Words>156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kaiser</dc:creator>
  <cp:lastModifiedBy> </cp:lastModifiedBy>
  <cp:revision>849</cp:revision>
  <dcterms:created xsi:type="dcterms:W3CDTF">2009-04-20T13:13:50Z</dcterms:created>
  <dcterms:modified xsi:type="dcterms:W3CDTF">2014-11-25T16:39:03Z</dcterms:modified>
</cp:coreProperties>
</file>