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4" r:id="rId1"/>
    <p:sldMasterId id="2147483678" r:id="rId2"/>
    <p:sldMasterId id="2147483690" r:id="rId3"/>
  </p:sldMasterIdLst>
  <p:notesMasterIdLst>
    <p:notesMasterId r:id="rId8"/>
  </p:notesMasterIdLst>
  <p:handoutMasterIdLst>
    <p:handoutMasterId r:id="rId9"/>
  </p:handoutMasterIdLst>
  <p:sldIdLst>
    <p:sldId id="257" r:id="rId4"/>
    <p:sldId id="915" r:id="rId5"/>
    <p:sldId id="905" r:id="rId6"/>
    <p:sldId id="916" r:id="rId7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3399"/>
    <a:srgbClr val="FFFF00"/>
    <a:srgbClr val="3399FF"/>
    <a:srgbClr val="0066FF"/>
    <a:srgbClr val="336699"/>
    <a:srgbClr val="6666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14" autoAdjust="0"/>
    <p:restoredTop sz="94237" autoAdjust="0"/>
  </p:normalViewPr>
  <p:slideViewPr>
    <p:cSldViewPr>
      <p:cViewPr>
        <p:scale>
          <a:sx n="70" d="100"/>
          <a:sy n="70" d="100"/>
        </p:scale>
        <p:origin x="-72" y="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06483" cy="47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2" tIns="48331" rIns="96662" bIns="48331" numCol="1" anchor="t" anchorCtr="0" compatLnSpc="1">
            <a:prstTxWarp prst="textNoShape">
              <a:avLst/>
            </a:prstTxWarp>
          </a:bodyPr>
          <a:lstStyle>
            <a:lvl1pPr algn="l" defTabSz="966648" eaLnBrk="0" hangingPunct="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9723" y="1"/>
            <a:ext cx="2989071" cy="47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2" tIns="48331" rIns="96662" bIns="48331" numCol="1" anchor="t" anchorCtr="0" compatLnSpc="1">
            <a:prstTxWarp prst="textNoShape">
              <a:avLst/>
            </a:prstTxWarp>
          </a:bodyPr>
          <a:lstStyle>
            <a:lvl1pPr algn="r" defTabSz="966648" eaLnBrk="0" hangingPunct="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3629"/>
            <a:ext cx="2906483" cy="552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2" tIns="48331" rIns="96662" bIns="48331" numCol="1" anchor="b" anchorCtr="0" compatLnSpc="1">
            <a:prstTxWarp prst="textNoShape">
              <a:avLst/>
            </a:prstTxWarp>
          </a:bodyPr>
          <a:lstStyle>
            <a:lvl1pPr algn="l" defTabSz="966648" eaLnBrk="0" hangingPunct="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9723" y="9393629"/>
            <a:ext cx="2989071" cy="552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2" tIns="48331" rIns="96662" bIns="48331" numCol="1" anchor="b" anchorCtr="0" compatLnSpc="1">
            <a:prstTxWarp prst="textNoShape">
              <a:avLst/>
            </a:prstTxWarp>
          </a:bodyPr>
          <a:lstStyle>
            <a:lvl1pPr algn="r" defTabSz="966648" eaLnBrk="0" hangingPunct="0">
              <a:defRPr sz="1300"/>
            </a:lvl1pPr>
          </a:lstStyle>
          <a:p>
            <a:pPr>
              <a:defRPr/>
            </a:pPr>
            <a:fld id="{B2BB8438-AADC-40CD-BCDC-25D6A7039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18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8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5" tIns="46347" rIns="92695" bIns="46347" numCol="1" anchor="t" anchorCtr="0" compatLnSpc="1">
            <a:prstTxWarp prst="textNoShape">
              <a:avLst/>
            </a:prstTxWarp>
          </a:bodyPr>
          <a:lstStyle>
            <a:lvl1pPr algn="l" defTabSz="926901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99" y="0"/>
            <a:ext cx="294618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5" tIns="46347" rIns="92695" bIns="46347" numCol="1" anchor="t" anchorCtr="0" compatLnSpc="1">
            <a:prstTxWarp prst="textNoShape">
              <a:avLst/>
            </a:prstTxWarp>
          </a:bodyPr>
          <a:lstStyle>
            <a:lvl1pPr algn="r" defTabSz="926901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5" tIns="46347" rIns="92695" bIns="463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223"/>
            <a:ext cx="294618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5" tIns="46347" rIns="92695" bIns="46347" numCol="1" anchor="b" anchorCtr="0" compatLnSpc="1">
            <a:prstTxWarp prst="textNoShape">
              <a:avLst/>
            </a:prstTxWarp>
          </a:bodyPr>
          <a:lstStyle>
            <a:lvl1pPr algn="l" defTabSz="926901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99" y="9430223"/>
            <a:ext cx="294618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5" tIns="46347" rIns="92695" bIns="46347" numCol="1" anchor="b" anchorCtr="0" compatLnSpc="1">
            <a:prstTxWarp prst="textNoShape">
              <a:avLst/>
            </a:prstTxWarp>
          </a:bodyPr>
          <a:lstStyle>
            <a:lvl1pPr algn="r" defTabSz="926901" eaLnBrk="0" hangingPunct="0">
              <a:defRPr sz="1200"/>
            </a:lvl1pPr>
          </a:lstStyle>
          <a:p>
            <a:pPr>
              <a:defRPr/>
            </a:pPr>
            <a:fld id="{F930759B-87F8-4BF2-BB12-960939077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392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F182D8-8AA9-480C-8414-2DA5051EA668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6150" y="769938"/>
            <a:ext cx="4930775" cy="3698875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534" y="4701588"/>
            <a:ext cx="4964844" cy="4469292"/>
          </a:xfrm>
          <a:noFill/>
          <a:ln/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C95E8B-DDC5-4884-B188-619D5DF87083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206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8750"/>
            <a:ext cx="91440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040"/>
          <p:cNvSpPr txBox="1">
            <a:spLocks noChangeArrowheads="1"/>
          </p:cNvSpPr>
          <p:nvPr/>
        </p:nvSpPr>
        <p:spPr bwMode="auto">
          <a:xfrm>
            <a:off x="107950" y="6629400"/>
            <a:ext cx="14319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GB" altLang="en-US" sz="800" b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© </a:t>
            </a:r>
            <a:r>
              <a:rPr lang="en-GB" altLang="en-US" sz="80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NERC All rights reserved</a:t>
            </a:r>
            <a:endParaRPr lang="en-GB" altLang="en-US" sz="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1998663"/>
            <a:ext cx="9144000" cy="1143000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0" y="3746500"/>
            <a:ext cx="9144000" cy="762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398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607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00788" y="260350"/>
            <a:ext cx="1800225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260350"/>
            <a:ext cx="5248275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632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1998663"/>
            <a:ext cx="9144000" cy="1143000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0" y="3746500"/>
            <a:ext cx="9144000" cy="762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90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238828"/>
            <a:ext cx="9144000" cy="1619172"/>
          </a:xfrm>
          <a:prstGeom prst="rect">
            <a:avLst/>
          </a:prstGeom>
        </p:spPr>
      </p:pic>
      <p:sp>
        <p:nvSpPr>
          <p:cNvPr id="11" name="Text Box 1040"/>
          <p:cNvSpPr txBox="1">
            <a:spLocks noChangeArrowheads="1"/>
          </p:cNvSpPr>
          <p:nvPr userDrawn="1"/>
        </p:nvSpPr>
        <p:spPr bwMode="auto">
          <a:xfrm>
            <a:off x="107504" y="6629400"/>
            <a:ext cx="143180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800" b="1" dirty="0">
                <a:solidFill>
                  <a:srgbClr val="FFFFFF"/>
                </a:solidFill>
                <a:latin typeface="Arial"/>
                <a:cs typeface="Times New Roman" pitchFamily="18" charset="0"/>
              </a:rPr>
              <a:t>© </a:t>
            </a:r>
            <a:r>
              <a:rPr lang="en-GB" sz="800" dirty="0">
                <a:solidFill>
                  <a:srgbClr val="FFFFFF"/>
                </a:solidFill>
                <a:latin typeface="Arial"/>
                <a:cs typeface="Times New Roman" pitchFamily="18" charset="0"/>
              </a:rPr>
              <a:t>NERC All rights reserved</a:t>
            </a:r>
            <a:endParaRPr lang="en-GB" sz="8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2339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130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6304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2133600"/>
            <a:ext cx="3416300" cy="338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8813" y="2133600"/>
            <a:ext cx="3416300" cy="338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47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195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559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3954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2063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5867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78182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730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00788" y="260350"/>
            <a:ext cx="1800225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260350"/>
            <a:ext cx="5248275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0448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77" descr="firstpage_gradie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8588"/>
            <a:ext cx="914400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76" descr="bgsc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115888"/>
            <a:ext cx="276225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040"/>
          <p:cNvSpPr txBox="1">
            <a:spLocks noChangeArrowheads="1"/>
          </p:cNvSpPr>
          <p:nvPr/>
        </p:nvSpPr>
        <p:spPr bwMode="auto">
          <a:xfrm>
            <a:off x="0" y="6591300"/>
            <a:ext cx="15700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9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© </a:t>
            </a:r>
            <a:r>
              <a:rPr lang="en-GB" altLang="en-US" sz="9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NERC All rights reserved</a:t>
            </a:r>
            <a:endParaRPr lang="en-GB" altLang="en-US" sz="9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Picture 1078" descr="top ba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888" y="0"/>
            <a:ext cx="5980112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1998663"/>
            <a:ext cx="9144000" cy="1143000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0" y="3746500"/>
            <a:ext cx="9144000" cy="762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050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5979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56608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2133600"/>
            <a:ext cx="3416300" cy="338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8813" y="2133600"/>
            <a:ext cx="3416300" cy="338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394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055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6709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187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26509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89738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08375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0198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00788" y="260350"/>
            <a:ext cx="1800225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260350"/>
            <a:ext cx="5248275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707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2133600"/>
            <a:ext cx="3416300" cy="338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8813" y="2133600"/>
            <a:ext cx="3416300" cy="338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540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354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119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438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4465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4432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260350"/>
            <a:ext cx="7200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2133600"/>
            <a:ext cx="69850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first level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Text Box 29"/>
          <p:cNvSpPr txBox="1">
            <a:spLocks noChangeArrowheads="1"/>
          </p:cNvSpPr>
          <p:nvPr/>
        </p:nvSpPr>
        <p:spPr bwMode="auto">
          <a:xfrm>
            <a:off x="104775" y="6513513"/>
            <a:ext cx="14303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800" b="1">
                <a:latin typeface="Arial" charset="0"/>
              </a:rPr>
              <a:t>© </a:t>
            </a:r>
            <a:r>
              <a:rPr lang="en-GB" altLang="en-US" sz="800">
                <a:latin typeface="Arial" charset="0"/>
              </a:rPr>
              <a:t>NERC All rights reserved</a:t>
            </a:r>
          </a:p>
        </p:txBody>
      </p:sp>
      <p:pic>
        <p:nvPicPr>
          <p:cNvPr id="1029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8" y="4022725"/>
            <a:ext cx="286385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35" descr="bgsklrwo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251575"/>
            <a:ext cx="531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30000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3000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3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30000"/>
        <a:buChar char="•"/>
        <a:defRPr sz="2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30000"/>
        <a:buChar char="•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30000"/>
        <a:buChar char="•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30000"/>
        <a:buChar char="•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30000"/>
        <a:buChar char="•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30000"/>
        <a:buChar char="•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260350"/>
            <a:ext cx="7200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2133600"/>
            <a:ext cx="69850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first level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53" name="Text Box 29"/>
          <p:cNvSpPr txBox="1">
            <a:spLocks noChangeArrowheads="1"/>
          </p:cNvSpPr>
          <p:nvPr/>
        </p:nvSpPr>
        <p:spPr bwMode="auto">
          <a:xfrm>
            <a:off x="104043" y="6513513"/>
            <a:ext cx="143180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GB" sz="800" b="1" dirty="0">
                <a:solidFill>
                  <a:srgbClr val="000000"/>
                </a:solidFill>
                <a:latin typeface="Arial"/>
              </a:rPr>
              <a:t>© </a:t>
            </a:r>
            <a:r>
              <a:rPr lang="en-GB" sz="800" dirty="0">
                <a:solidFill>
                  <a:srgbClr val="000000"/>
                </a:solidFill>
                <a:latin typeface="Arial"/>
              </a:rPr>
              <a:t>NERC All rights reserved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015" y="4023312"/>
            <a:ext cx="2865120" cy="2834688"/>
          </a:xfrm>
          <a:prstGeom prst="rect">
            <a:avLst/>
          </a:prstGeom>
        </p:spPr>
      </p:pic>
      <p:pic>
        <p:nvPicPr>
          <p:cNvPr id="1030" name="Picture 35" descr="bgsklrwo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6251700"/>
            <a:ext cx="532324" cy="52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2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30000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3000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3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30000"/>
        <a:buChar char="•"/>
        <a:defRPr sz="2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30000"/>
        <a:buChar char="•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30000"/>
        <a:buChar char="•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30000"/>
        <a:buChar char="•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30000"/>
        <a:buChar char="•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30000"/>
        <a:buChar char="•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260350"/>
            <a:ext cx="7200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2133600"/>
            <a:ext cx="69850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first level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076" name="Text Box 29"/>
          <p:cNvSpPr txBox="1">
            <a:spLocks noChangeArrowheads="1"/>
          </p:cNvSpPr>
          <p:nvPr/>
        </p:nvSpPr>
        <p:spPr bwMode="auto">
          <a:xfrm>
            <a:off x="34925" y="6513513"/>
            <a:ext cx="15700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GB" altLang="en-US" sz="900" b="1">
                <a:solidFill>
                  <a:srgbClr val="000000"/>
                </a:solidFill>
                <a:latin typeface="Arial" charset="0"/>
                <a:cs typeface="Arial" charset="0"/>
              </a:rPr>
              <a:t>© </a:t>
            </a:r>
            <a:r>
              <a:rPr lang="en-GB" altLang="en-US" sz="900">
                <a:solidFill>
                  <a:srgbClr val="000000"/>
                </a:solidFill>
                <a:latin typeface="Arial" charset="0"/>
                <a:cs typeface="Arial" charset="0"/>
              </a:rPr>
              <a:t>NERC All rights reserved</a:t>
            </a:r>
          </a:p>
        </p:txBody>
      </p:sp>
      <p:pic>
        <p:nvPicPr>
          <p:cNvPr id="3077" name="Picture 37" descr="bottom corner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0" y="4803775"/>
            <a:ext cx="3206750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35" descr="bgsklrwo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805488"/>
            <a:ext cx="9715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40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130000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13000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3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30000"/>
        <a:buChar char="•"/>
        <a:defRPr sz="22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30000"/>
        <a:buChar char="•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30000"/>
        <a:buChar char="•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30000"/>
        <a:buChar char="•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30000"/>
        <a:buChar char="•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30000"/>
        <a:buChar char="•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63" y="980728"/>
            <a:ext cx="9107488" cy="5112568"/>
          </a:xfrm>
        </p:spPr>
        <p:txBody>
          <a:bodyPr anchor="t"/>
          <a:lstStyle/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GB" sz="3200" dirty="0" smtClean="0">
                <a:solidFill>
                  <a:schemeClr val="accent2"/>
                </a:solidFill>
                <a:latin typeface="Calibri" pitchFamily="34" charset="0"/>
              </a:rPr>
              <a:t>Large-scale Seabed Mapping Data Integration</a:t>
            </a:r>
            <a:br>
              <a:rPr lang="en-GB" sz="3200" dirty="0" smtClean="0">
                <a:solidFill>
                  <a:schemeClr val="accent2"/>
                </a:solidFill>
                <a:latin typeface="Calibri" pitchFamily="34" charset="0"/>
              </a:rPr>
            </a:br>
            <a:r>
              <a:rPr lang="en-GB" sz="3200" dirty="0" smtClean="0">
                <a:solidFill>
                  <a:schemeClr val="accent2"/>
                </a:solidFill>
                <a:latin typeface="Calibri" pitchFamily="34" charset="0"/>
              </a:rPr>
              <a:t>Overcoming data integration challenges, making data relevant and accessible</a:t>
            </a:r>
            <a:br>
              <a:rPr lang="en-GB" sz="3200" dirty="0" smtClean="0">
                <a:solidFill>
                  <a:schemeClr val="accent2"/>
                </a:solidFill>
                <a:latin typeface="Calibri" pitchFamily="34" charset="0"/>
              </a:rPr>
            </a:br>
            <a:r>
              <a:rPr lang="en-GB" sz="32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GB" sz="32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GB" sz="2800" dirty="0" smtClean="0">
                <a:latin typeface="Calibri" pitchFamily="34" charset="0"/>
              </a:rPr>
              <a:t>Alan Stevenson</a:t>
            </a:r>
            <a:br>
              <a:rPr lang="en-GB" sz="2800" dirty="0" smtClean="0">
                <a:latin typeface="Calibri" pitchFamily="34" charset="0"/>
              </a:rPr>
            </a:br>
            <a:r>
              <a:rPr lang="en-GB" sz="2800" dirty="0" smtClean="0">
                <a:latin typeface="Calibri" pitchFamily="34" charset="0"/>
              </a:rPr>
              <a:t>BGS Marine Geology and Operations Team Leader</a:t>
            </a:r>
            <a:br>
              <a:rPr lang="en-GB" sz="2800" dirty="0" smtClean="0">
                <a:latin typeface="Calibri" pitchFamily="34" charset="0"/>
              </a:rPr>
            </a:br>
            <a:r>
              <a:rPr lang="en-GB" sz="2800" dirty="0">
                <a:latin typeface="Calibri" pitchFamily="34" charset="0"/>
              </a:rPr>
              <a:t/>
            </a:r>
            <a:br>
              <a:rPr lang="en-GB" sz="2800" dirty="0">
                <a:latin typeface="Calibri" pitchFamily="34" charset="0"/>
              </a:rPr>
            </a:br>
            <a:r>
              <a:rPr lang="en-GB" sz="2800" dirty="0" smtClean="0">
                <a:latin typeface="Calibri" pitchFamily="34" charset="0"/>
              </a:rPr>
              <a:t>Representing:</a:t>
            </a:r>
            <a:br>
              <a:rPr lang="en-GB" sz="2800" dirty="0" smtClean="0">
                <a:latin typeface="Calibri" pitchFamily="34" charset="0"/>
              </a:rPr>
            </a:br>
            <a:r>
              <a:rPr lang="en-GB" sz="2800" dirty="0" err="1" smtClean="0">
                <a:latin typeface="Calibri" pitchFamily="34" charset="0"/>
              </a:rPr>
              <a:t>EMODnet</a:t>
            </a:r>
            <a:r>
              <a:rPr lang="en-GB" sz="2800" dirty="0" smtClean="0">
                <a:latin typeface="Calibri" pitchFamily="34" charset="0"/>
              </a:rPr>
              <a:t>-Geology Project </a:t>
            </a:r>
            <a:br>
              <a:rPr lang="en-GB" sz="2800" dirty="0" smtClean="0">
                <a:latin typeface="Calibri" pitchFamily="34" charset="0"/>
              </a:rPr>
            </a:br>
            <a:r>
              <a:rPr lang="en-GB" sz="2800" dirty="0" smtClean="0">
                <a:latin typeface="Calibri" pitchFamily="34" charset="0"/>
              </a:rPr>
              <a:t>UK Marine Environment Mapping Programme (MAREMAP)</a:t>
            </a:r>
            <a:br>
              <a:rPr lang="en-GB" sz="2800" dirty="0" smtClean="0">
                <a:latin typeface="Calibri" pitchFamily="34" charset="0"/>
              </a:rPr>
            </a:br>
            <a:r>
              <a:rPr lang="en-GB" sz="2800" dirty="0" smtClean="0">
                <a:latin typeface="Calibri" pitchFamily="34" charset="0"/>
              </a:rPr>
              <a:t>European Geological </a:t>
            </a:r>
            <a:r>
              <a:rPr lang="en-GB" sz="2800" dirty="0" smtClean="0">
                <a:latin typeface="Calibri" pitchFamily="34" charset="0"/>
              </a:rPr>
              <a:t>Surveys (</a:t>
            </a:r>
            <a:r>
              <a:rPr lang="en-GB" sz="2800" dirty="0" err="1" smtClean="0">
                <a:latin typeface="Calibri" pitchFamily="34" charset="0"/>
              </a:rPr>
              <a:t>EuroGeoSurveys</a:t>
            </a:r>
            <a:r>
              <a:rPr lang="en-GB" sz="2800" dirty="0" smtClean="0">
                <a:latin typeface="Calibri" pitchFamily="34" charset="0"/>
              </a:rPr>
              <a:t>)</a:t>
            </a:r>
            <a:br>
              <a:rPr lang="en-GB" sz="2800" dirty="0" smtClean="0">
                <a:latin typeface="Calibri" pitchFamily="34" charset="0"/>
              </a:rPr>
            </a:br>
            <a:r>
              <a:rPr lang="en-GB" sz="2800" dirty="0" smtClean="0">
                <a:latin typeface="Calibri" pitchFamily="34" charset="0"/>
              </a:rPr>
              <a:t>European Consortium for Ocean Research Drilling (ECORD)</a:t>
            </a:r>
            <a:r>
              <a:rPr lang="en-GB" sz="2800" dirty="0" smtClean="0">
                <a:latin typeface="Calibri" pitchFamily="34" charset="0"/>
              </a:rPr>
              <a:t/>
            </a:r>
            <a:br>
              <a:rPr lang="en-GB" sz="2800" dirty="0" smtClean="0">
                <a:latin typeface="Calibri" pitchFamily="34" charset="0"/>
              </a:rPr>
            </a:br>
            <a:r>
              <a:rPr lang="en-GB" sz="2800" dirty="0" smtClean="0">
                <a:latin typeface="Calibri" pitchFamily="34" charset="0"/>
              </a:rPr>
              <a:t>agst@bgs.ac.uk</a:t>
            </a:r>
            <a:br>
              <a:rPr lang="en-GB" sz="2800" dirty="0" smtClean="0">
                <a:latin typeface="Calibri" pitchFamily="34" charset="0"/>
              </a:rPr>
            </a:br>
            <a:r>
              <a:rPr lang="en-GB" sz="2800" dirty="0" smtClean="0">
                <a:latin typeface="Calibri" pitchFamily="34" charset="0"/>
              </a:rPr>
              <a:t/>
            </a:r>
            <a:br>
              <a:rPr lang="en-GB" sz="2800" dirty="0" smtClean="0">
                <a:latin typeface="Calibri" pitchFamily="34" charset="0"/>
              </a:rPr>
            </a:br>
            <a:r>
              <a:rPr lang="en-GB" sz="2800" dirty="0" smtClean="0">
                <a:latin typeface="Calibri" pitchFamily="34" charset="0"/>
              </a:rPr>
              <a:t/>
            </a:r>
            <a:br>
              <a:rPr lang="en-GB" sz="2800" dirty="0" smtClean="0">
                <a:latin typeface="Calibri" pitchFamily="34" charset="0"/>
              </a:rPr>
            </a:br>
            <a:r>
              <a:rPr lang="en-GB" sz="2800" dirty="0" smtClean="0">
                <a:solidFill>
                  <a:schemeClr val="accent2"/>
                </a:solidFill>
                <a:latin typeface="Calibri" pitchFamily="34" charset="0"/>
              </a:rPr>
              <a:t/>
            </a:r>
            <a:br>
              <a:rPr lang="en-GB" sz="2800" dirty="0" smtClean="0">
                <a:solidFill>
                  <a:schemeClr val="accent2"/>
                </a:solidFill>
                <a:latin typeface="Calibri" pitchFamily="34" charset="0"/>
              </a:rPr>
            </a:br>
            <a:endParaRPr lang="en-GB" sz="2800" dirty="0" smtClean="0">
              <a:solidFill>
                <a:schemeClr val="accent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41702" y="-32976"/>
            <a:ext cx="8280920" cy="1143000"/>
          </a:xfrm>
        </p:spPr>
        <p:txBody>
          <a:bodyPr/>
          <a:lstStyle/>
          <a:p>
            <a:pPr algn="ctr"/>
            <a:r>
              <a:rPr lang="en-GB" altLang="en-US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Mapping the geology of Europe’s seabed and coastal zone</a:t>
            </a:r>
            <a:br>
              <a:rPr lang="en-GB" altLang="en-US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</a:br>
            <a:r>
              <a:rPr lang="en-GB" alt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K</a:t>
            </a:r>
            <a:r>
              <a:rPr lang="en-GB" altLang="en-US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ey priorities 1. Identify existing data 2. Integrate and harmonise information if possible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62" y="1152615"/>
            <a:ext cx="3946200" cy="211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980" y="1100164"/>
            <a:ext cx="3130809" cy="221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94" y="3633869"/>
            <a:ext cx="3680207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760" y="3700013"/>
            <a:ext cx="3593078" cy="254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3347" y="3213701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alibri" panose="020F0502020204030204" pitchFamily="34" charset="0"/>
              </a:rPr>
              <a:t>European Regional Seas</a:t>
            </a:r>
            <a:endParaRPr lang="en-GB" sz="1400" dirty="0"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63424" y="6124805"/>
            <a:ext cx="3427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alibri" panose="020F0502020204030204" pitchFamily="34" charset="0"/>
              </a:rPr>
              <a:t>Coastal behaviour</a:t>
            </a:r>
            <a:endParaRPr lang="en-GB" sz="1400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3347" y="6124585"/>
            <a:ext cx="3427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alibri" panose="020F0502020204030204" pitchFamily="34" charset="0"/>
              </a:rPr>
              <a:t>Pre-Quaternary geology</a:t>
            </a:r>
            <a:endParaRPr lang="en-GB" sz="1400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84734" y="3322507"/>
            <a:ext cx="3427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alibri" panose="020F0502020204030204" pitchFamily="34" charset="0"/>
              </a:rPr>
              <a:t>Harmonising sea-bed sediment information</a:t>
            </a:r>
            <a:endParaRPr lang="en-GB" sz="1400" dirty="0">
              <a:latin typeface="Calibri" panose="020F0502020204030204" pitchFamily="34" charset="0"/>
            </a:endParaRPr>
          </a:p>
        </p:txBody>
      </p:sp>
      <p:pic>
        <p:nvPicPr>
          <p:cNvPr id="11" name="Picture 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668" y="6240159"/>
            <a:ext cx="804330" cy="659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639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17" y="1143000"/>
            <a:ext cx="3099611" cy="231978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67544" y="0"/>
            <a:ext cx="828092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2000" kern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Making data accessible  </a:t>
            </a:r>
          </a:p>
          <a:p>
            <a:r>
              <a:rPr lang="en-GB" altLang="en-US" sz="2000" kern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Key priority 3. Use open source software and standards to manage data catalogues, maps ( Web Map Services (WMS)) and information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86" y="3915645"/>
            <a:ext cx="3099611" cy="2285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912" y="3832307"/>
            <a:ext cx="3026919" cy="226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68333" y="3524530"/>
            <a:ext cx="3427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alibri" panose="020F0502020204030204" pitchFamily="34" charset="0"/>
              </a:rPr>
              <a:t>Map interface</a:t>
            </a:r>
            <a:endParaRPr lang="en-GB" sz="1400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4593" y="6245295"/>
            <a:ext cx="3427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alibri" panose="020F0502020204030204" pitchFamily="34" charset="0"/>
              </a:rPr>
              <a:t>Access to data</a:t>
            </a:r>
            <a:endParaRPr lang="en-GB" sz="1400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08004" y="6272804"/>
            <a:ext cx="3427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alibri" panose="020F0502020204030204" pitchFamily="34" charset="0"/>
              </a:rPr>
              <a:t>Data from third parties (</a:t>
            </a:r>
            <a:r>
              <a:rPr lang="en-GB" sz="1400" dirty="0" err="1" smtClean="0">
                <a:latin typeface="Calibri" panose="020F0502020204030204" pitchFamily="34" charset="0"/>
              </a:rPr>
              <a:t>e.g</a:t>
            </a:r>
            <a:r>
              <a:rPr lang="en-GB" sz="1400" dirty="0" smtClean="0">
                <a:latin typeface="Calibri" panose="020F0502020204030204" pitchFamily="34" charset="0"/>
              </a:rPr>
              <a:t> oil and </a:t>
            </a:r>
            <a:r>
              <a:rPr lang="en-GB" sz="1400" dirty="0" err="1" smtClean="0">
                <a:latin typeface="Calibri" panose="020F0502020204030204" pitchFamily="34" charset="0"/>
              </a:rPr>
              <a:t>gasfields</a:t>
            </a:r>
            <a:r>
              <a:rPr lang="en-GB" sz="1400" dirty="0" smtClean="0">
                <a:latin typeface="Calibri" panose="020F0502020204030204" pitchFamily="34" charset="0"/>
              </a:rPr>
              <a:t>)</a:t>
            </a:r>
            <a:endParaRPr lang="en-GB" sz="1400" dirty="0">
              <a:latin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53070"/>
            <a:ext cx="2941237" cy="21668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32566" y="3462788"/>
            <a:ext cx="3427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alibri" panose="020F0502020204030204" pitchFamily="34" charset="0"/>
              </a:rPr>
              <a:t>Catalogues (metadata)</a:t>
            </a:r>
            <a:endParaRPr lang="en-GB" sz="1400" dirty="0">
              <a:latin typeface="Calibri" panose="020F0502020204030204" pitchFamily="34" charset="0"/>
            </a:endParaRPr>
          </a:p>
        </p:txBody>
      </p:sp>
      <p:pic>
        <p:nvPicPr>
          <p:cNvPr id="14" name="Picture 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853" y="6245296"/>
            <a:ext cx="760147" cy="623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725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197645" y="5537455"/>
            <a:ext cx="1516625" cy="792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1800" dirty="0" smtClean="0">
                <a:solidFill>
                  <a:srgbClr val="000000"/>
                </a:solidFill>
                <a:latin typeface="Arial"/>
                <a:cs typeface="Arial" charset="0"/>
              </a:rPr>
              <a:t>Data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987824" y="5529962"/>
            <a:ext cx="1516625" cy="7681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1800" dirty="0" smtClean="0">
                <a:solidFill>
                  <a:srgbClr val="000000"/>
                </a:solidFill>
                <a:latin typeface="Arial"/>
                <a:cs typeface="Arial" charset="0"/>
              </a:rPr>
              <a:t>Products</a:t>
            </a:r>
          </a:p>
          <a:p>
            <a:pPr algn="ctr" eaLnBrk="0" hangingPunct="0"/>
            <a:r>
              <a:rPr lang="en-GB" sz="1800" dirty="0" smtClean="0">
                <a:solidFill>
                  <a:srgbClr val="000000"/>
                </a:solidFill>
                <a:latin typeface="Arial"/>
                <a:cs typeface="Arial" charset="0"/>
              </a:rPr>
              <a:t>(Maps)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783567" y="5522468"/>
            <a:ext cx="1516625" cy="7539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1800" dirty="0" smtClean="0">
                <a:solidFill>
                  <a:srgbClr val="000000"/>
                </a:solidFill>
                <a:latin typeface="Arial"/>
                <a:cs typeface="Arial" charset="0"/>
              </a:rPr>
              <a:t>Metadata</a:t>
            </a:r>
          </a:p>
          <a:p>
            <a:pPr algn="ctr" eaLnBrk="0" hangingPunct="0"/>
            <a:r>
              <a:rPr lang="en-GB" sz="1800" dirty="0" smtClean="0">
                <a:solidFill>
                  <a:srgbClr val="000000"/>
                </a:solidFill>
                <a:latin typeface="Arial"/>
                <a:cs typeface="Arial" charset="0"/>
              </a:rPr>
              <a:t>Catalogues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24802" y="697502"/>
            <a:ext cx="6480720" cy="18002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1800" b="1" dirty="0" smtClean="0">
                <a:solidFill>
                  <a:srgbClr val="000000"/>
                </a:solidFill>
                <a:latin typeface="Arial"/>
                <a:cs typeface="Arial" charset="0"/>
              </a:rPr>
              <a:t>Portals</a:t>
            </a:r>
          </a:p>
        </p:txBody>
      </p:sp>
      <p:sp>
        <p:nvSpPr>
          <p:cNvPr id="11" name="Cloud 10"/>
          <p:cNvSpPr/>
          <p:nvPr/>
        </p:nvSpPr>
        <p:spPr bwMode="auto">
          <a:xfrm>
            <a:off x="972435" y="2884351"/>
            <a:ext cx="5380707" cy="2297782"/>
          </a:xfrm>
          <a:prstGeom prst="cloud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1800" b="1" dirty="0" smtClean="0">
                <a:solidFill>
                  <a:srgbClr val="000000"/>
                </a:solidFill>
                <a:latin typeface="Arial"/>
                <a:cs typeface="Arial" charset="0"/>
              </a:rPr>
              <a:t>INSPIRE Services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1457296" y="3766914"/>
            <a:ext cx="1345910" cy="43204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1800" dirty="0" smtClean="0">
                <a:solidFill>
                  <a:srgbClr val="000000"/>
                </a:solidFill>
                <a:latin typeface="Arial"/>
                <a:cs typeface="Arial" charset="0"/>
              </a:rPr>
              <a:t>Discovery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088366" y="3766914"/>
            <a:ext cx="1345910" cy="43204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1800" dirty="0" smtClean="0">
                <a:solidFill>
                  <a:srgbClr val="000000"/>
                </a:solidFill>
                <a:latin typeface="Arial"/>
                <a:cs typeface="Arial" charset="0"/>
              </a:rPr>
              <a:t>View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4705979" y="3766914"/>
            <a:ext cx="1345910" cy="43204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1800" dirty="0" smtClean="0">
                <a:solidFill>
                  <a:srgbClr val="000000"/>
                </a:solidFill>
                <a:latin typeface="Arial"/>
                <a:cs typeface="Arial" charset="0"/>
              </a:rPr>
              <a:t>Download</a:t>
            </a:r>
          </a:p>
        </p:txBody>
      </p:sp>
      <p:sp>
        <p:nvSpPr>
          <p:cNvPr id="15" name="AutoShape 2" descr="data:image/jpeg;base64,/9j/4AAQSkZJRgABAQAAAQABAAD/2wCEAAkGBhISEBQUExEVFRUSEBUWFRcXFRUVFhUWFBQVFBQVFBQYHCYeFxklGRQUHy8hIycpLCwsFR4xNTAqNSYsLCkBCQoKDgwOGg8PGiokHyQsKSwpLDIwLTUsKikpLSopLCwpLCwsLCwsKSksLykpLCwqKSkpLCk1LSwtKiwsKS4sLv/AABEIAMMAyAMBIgACEQEDEQH/xAAcAAEAAgMBAQEAAAAAAAAAAAAABAYDBQcBAgj/xABAEAABAwEFBAcGBAMIAwAAAAABAAIDEQQFEiExBkFRcRMiMmGBkaEHQlKxwdEUI2LwFXKSM0NjgqLC4fEWF0T/xAAZAQEAAwEBAAAAAAAAAAAAAAAAAQIDBAX/xAAtEQACAgEDAwIEBgMAAAAAAAAAAQIRAxIhMQRBURNhFCIy8HGBkbHh8RUzof/aAAwDAQACEQMRAD8A7iiIgCIiAIiIAiIgCIo9pvCOPtOAPDU+QQEhFpZtpm+6wnvJp91Dk2kkOgaPAn6q2lldSLMiqn8em+If0hei/wCbiD/lCaWNaLUirke0r97GnlUfdTYNo4z2gW+o8wo0sakbZFjhtDXirXAjuKyKCwREQBERAEREAREQBERAEREAREQBRrbeLIh1jnuA1PgoV630GVazN287m/cquSSFxqSSTqSrKJRyon2y/ZH5A4BwGvifstciLSjO7CkvsgDMWIevhRPwgwYsQ9dOCwYzSlSvJ9aXWNPpslKEqntzXK3X34NdOj6lytjNZHtBOLwWOQDFlQCvfTmsaLpj0ijnlnUnclVXsq4pfr+pXX8qiSLTZcIGf/e9R19glxoTqd6yWmzYaZ6/srDp8z6dw6fqZ6skra25/wCdi0o6rlFbGKOQtNWkg8RktxYdoiMpBUfENfEb1pUXptWZp0XeGdrxVpBHcsipdktr43VaeY3HmFabvvJsrcsiNW7x9wqNUaKVktERVLBERAEREAREQBERAFqL6vbB1GHrHU/CPupd6W8RMr7xyaO/jyCqLnEkkmpJqSrRRST7HiIi0MwlEX1G+hB4FUyOSi3FW62Xlkrnc+nhwyNdPDisazWi0F9N1FhXP0fqeknlioyfKXn+S06vZ7BERdZQArIWuIrmQD81jUhlsIbh7jnXyouHrPWioywQUpWuey7tft+ZeFcSdEdERdxQLJBO5jg5poQsaIC4XdbxKyoyI7Q4H7KWqZYbYYnhw8RxCuEUoc0OBqCKhZtUaxdn2iIqlgiIgCIiAIig3zacELqau6o8dfSqAr97W3pJCfdGTeXHxUJF8PlA1IHMrYwbPtFh/GM+ML6baGnRw81JFmRERQSS3OZg0FdaVOpy1URFLxM6PQV1pU66a/ReRX+PVRU565+b03+L4+2zb/Z4VIiIs1ms+I66ea+CyjqHPPOh+q7fi8TySwp3KKtr72+0Z6HSfY8jpUV0ryWe1lmWHl5dyWvBQYeWvBRlx4IrrZY+r+eFWtLdX+K/q+9qjSXyXDZ+4REJXrGIRYnWpg94ea8FsZ8QUkWZlvdnLbrGebfqPr5rQtcDoQeWay2eYsc1w1aa/wDCq1ZZOi7ovmN4cARoRUeK+lkbBERAEREAVV2uvQNe1mpDcVOeQr4D1VqXN9qJsVrl7iG+TQrwVszyOkQ5re92+g4D7qOvFXtq9sY7GA2mOVwqGVoAPiedw4Det9kcytssKLnH/sO3R4Xy2RoiccjglZXf1XkkehV7ui9WWmFssfZcNDq0jItPeCikmS4tGwZM4aEjxUiO83jWh9Pkoi8U0RbNrHejTqCPVSWWhp0cPNaJeKulE62WRkhGhovlz95VfDzxPmqNfvtCkE5gssPSua4tLiHPq4doMY01oOPPJZelCMtdK33rc0UnLZHU32xg94eGfyUaS9h7rSeeS5rcntBkM4gtcIic4hoIDm0J7Iex1SAePorutFTKybRKkvF5305KO55OpJ5rxeK5nYRe0XiA9a4jQ0UuC83DtZj1UReJRKdHSNmraJIBQ9klp+Yr4ELaqo7BTf2rf5XD1B/2q3LmkqZ1QdxCIiqXCIiALl17uraJT/iv9HEfRdRXLr3bS0Sj/Ff6uJ+q1xcmObhENcpuuP8AGXwS/rN6V7iDphirgaRwyaurLlEr33ZeZkcwljnPI/VHJXsnSor5hXn2M8fcte0u1di/Nss4kNCA7C3eKOFDXVYYL8s1lu58tlY4NMhawPJNZCACczoAK+CrG1F9We1g/hrKQ4fmTSloxUGW4nKpFTyWzvG5Xm44MAJLHdM4DM0djBNO4OB5Ktttl9KSVkGxMdPC6ea9OjmOIsZ0lOzpUYhhqRkAPPRWLZrbBxu+WWbrPs+VdC+oGCp41NPCqrdkvq7mWNtbK19oa2hDg6jjXtFwdpTxVjmuYzXVJ0dlbA+QNk6NpJLsBBFa5gkVoOXFQvYS9zVXFdtqvISTyWt8dH4WBtQ3EBXsgijRUDjrwWw2A2pe9ssVokB6FuMSPIFG4gxwc48CW0J4qBsvtjBZrA+NxImY6QtbhPWc7s56Ch1rwX1sDsp0kEz5g4MnY1jQCWlzQ4Pc7kXNbzoVK7UJcO/yL3Z72gkcGsnie46NbIxxNMzkDVcsmitV12t0gjqKuDXOaSx7XH4hodN9VdhsdHZmvlsYInEbhHiOMVOoo7KpFR4rQ3L7SHMD2Wxr3OxHMNaCNxY5mWhHqpl7lY963Jtx7X2W2TsE1mY2YjCxxAe00zDQSOqak0r5rFtvtPJ+IbZIZBEKtEslcNC7OmL3WgGp/ddFd0f429GyQRdHG2VjyAAA1rCCSaZAkjQbypO1FmbBevS2iMvglcH6VDgW4SO8g7uSrbotpWoWy2mwSRSQW/8AEguPSMx1BpSuWI0BFe8Eb1cNrDa3wt/CvZG1wq+RzwwgGmEAnTWpOqrMFtsU9qZDZbvjkY6mJzsbCM+s7U0aBTXeo211pBvNsdpxCzRllGitMGEdYAcTkTrkpukKtojX4PwoY+C83TSYqPDX1plXEKOIIqKUPELc7V7UzixWUtJjdaYy6Rzcj1Q0Uad1cVcu5V7bO22Z7oxZYgyJod1wzD0jsq0rmQKDXeSrVtLeMEPQ2W02YuhEbAJQ6mHC0NJYAKkgjMV3qPJPjY1tksEmJjrDefTSE9ZkjyyuVScDj1hxFDrqujxk0GIAGgqBmAaZgHhVcdvW77MZom3fJJI97tCD1XVGDC6gPE91K1XZG136q0DPJ2LJsK78944xfJzVeVRthW/nvPCI+rmq8rPJybYvpCIioaBERAFzbaeHDa5e9wd/U0LpKrG011tMrZCK1bSm6rTqfA+ispqG7KyxueyKbFZ3O7LSf3xWaXZsStwytY5vBwD/AJjIrZzXnGzIGtNzf3RQpL8d7rQOdSsZdTJ8G8OkiuTFFsfC1jmNaxrXCjmiMAOH6s8/FZG3AWtAYWgNAAFKAAZADgsf8Zk4jyC+2X4/e1p8wqLqJ+TR9LB9jXO2Uja/H+FjxVriaxpNeOQ1WRwpqttFfjT2mkeqkttEUm9p7jr6rSPU+UYy6Pwypy3NZ3Pxugjc74ixpJPE5Z+KmLeS3TGdKjkfoVFkuV25wPPJbxzwZzS6bIvc1qi2u6YJTWSGN54uY0nzpVbZ11SD3a8iF626ZDuA8Vo8kPKM1in4ZrbPZWRtwsY1g4NaGjyCWmyskbhkY17eDgHDyK3UdyfE7yH1KlMu+NudPE5rKXUQXBrHpsj52K3YbrYzKGJra64GAV50GfipNo2ZE1OlhjdTTGAact63Ul4xNyxDk3P5ZKLJfo91nmafJYS6l9kdMejXLZF/8SiIAcyIhoo0dE1waODQRl4LNadm2vbhdheODmAjyNVjdfUm4NHh9yvBfMn6fJZ/ET8mvwsPBHg2UZDUxQxt72NDT50qvHsINCCD35LYxX78TfI/QqYyaKUUyPccitYdS1yZT6RP6WT9gof7V38jR6k/7Vb1qdmrAIocvfcXZ+Q9AtstHLU7MYx0qmERFBYIiIAtPtVYjJZn01Z1x34dR5VW4XhChq1RKdOziVoviNuhxHgPvooEl/vPZaBzqSpO2dwGyWt7APy39eP+Uns+BqPALRLzZNp0egpWrJ38al4j+kLIy/pBqGnwI+S1qKtsk3kV/t95pHLNTIbwjdo8cjkfVVdFOpiy7RWt7ey4jxy8lLjvt41APofRUOK1vb2XEeOXkpkV+yDUB3hQ+ispgvDb9G9h8CF8uv3gzzP2VRbtCN8Z8D/wvH7QcGeZ+wVtaFIs0t8SHQhvIfUqHNOTm53mVW5b5lOhDeQ+pUOSUuzJJ5mqq5gsc17RN96vLP1UOTaD4WeZ+gWmRV1MWbB1+SnTCPD7rxt9y8Qf8o+igIotg28O0B95nkfofutvdU7Z5GMjd1nuAA0Irv8ADXLgqiuieynZ+rnWp4ybVkXP33DkOr4ngtMdylRWUtKs6VDEGtDRo0ADwFF9oi9E88IiIAiIgCIiAr22uzItlnLRTpY6uiPfTNpPB3zAO5cRkjLSWuBBaSCDkQQaEEcar9Hqg+0LYczVtEDayAfmMH94B7zR8Y4bx3682fHfzI3xZK2ZyxERcR1hERAEREAREQBERAEREARFIsFgkmkbHG0ue80AHzJ3AcUBJ2fuN9rnbEzfm51MmMHacf3mSF3i77AyGJkUYoxjQ0DlvPfv8VqdkdlmWKHDk6R9DI/idwb+kbvNb5ehhx6FvycWSep7cBERbGQREQBERAEREAREQFE229ngmLp7MAJTm9mjZDxbua/0Pdv5ZNC5ji1zS1zTQtIIIPAg6L9HLR7RbIWe2D8xuF4HVkbk4dx+Idx9FzZMGreJvDLWzOFIrLf+wFqs1XBvSxj32AkgfqZqPUd6rS43Fx2Z1Jp8BERQSEREAREQBF9wwOe4NY0ucdA0Ek8gMyrvs97LZpCHWk9EzXAKGQ9x3M9T3K0YOXBWUlHkqdz3JNapBHCzEd591o4uduC7JsnshFYo8utK4deSmv6Wjc3571s7rumGzxiOGMMaOGpPFxOZPeVMXbjwqG75OSeRy2XAREW5kEREAREQBERAEREAREQBERAFpb22PslpzkhbiPvt6jvEt18ardIoaT5JTa4Oc3h7IW5mG0EcBI0H/U2nyWjtHsstzez0T+T6ejgF2JFk8EGaLNJHEX+zy8B/85PJ8f1cvpns5vA/3AHORn0JXbEVfh4+5b15HI7L7J7W7tviZ4ucfQKwXd7JYG5zSvk7m0jb40q71CviKywwXYq8smQbsuSCzikMTGcaDM83alTkRapUZBERSAiIgCIiAIiIAiIgCIiAIiIAiIgCIiAIiIAiIgCIiAIiIAiIgCIiAIiIAiIgCIiAIiIAiIgCIiAIiIAiIgCIiAIiIAiIgCIiAIiIAiIgCIi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6" name="AutoShape 4" descr="data:image/jpeg;base64,/9j/4AAQSkZJRgABAQAAAQABAAD/2wCEAAkGBhISEBQUExEVFRUSEBUWFRcXFRUVFhUWFBQVFBQVFBQYHCYeFxklGRQUHy8hIycpLCwsFR4xNTAqNSYsLCkBCQoKDgwOGg8PGiokHyQsKSwpLDIwLTUsKikpLSopLCwpLCwsLCwsKSksLykpLCwqKSkpLCk1LSwtKiwsKS4sLv/AABEIAMMAyAMBIgACEQEDEQH/xAAcAAEAAgMBAQEAAAAAAAAAAAAABAYDBQcBAgj/xABAEAABAwEFBAcGBAMIAwAAAAABAAIDEQQFEiExBkFRcRMiMmGBkaEHQlKxwdEUI2LwFXKSM0NjgqLC4fEWF0T/xAAZAQEAAwEBAAAAAAAAAAAAAAAAAQIDBAX/xAAtEQACAgEDAwIEBgMAAAAAAAAAAQIRAxIhMQRBURNhFCIy8HGBkbHh8RUzof/aAAwDAQACEQMRAD8A7iiIgCIiAIiIAiIgCIo9pvCOPtOAPDU+QQEhFpZtpm+6wnvJp91Dk2kkOgaPAn6q2lldSLMiqn8em+If0hei/wCbiD/lCaWNaLUirke0r97GnlUfdTYNo4z2gW+o8wo0sakbZFjhtDXirXAjuKyKCwREQBERAEREAREQBERAEREAREQBRrbeLIh1jnuA1PgoV630GVazN287m/cquSSFxqSSTqSrKJRyon2y/ZH5A4BwGvifstciLSjO7CkvsgDMWIevhRPwgwYsQ9dOCwYzSlSvJ9aXWNPpslKEqntzXK3X34NdOj6lytjNZHtBOLwWOQDFlQCvfTmsaLpj0ijnlnUnclVXsq4pfr+pXX8qiSLTZcIGf/e9R19glxoTqd6yWmzYaZ6/srDp8z6dw6fqZ6skra25/wCdi0o6rlFbGKOQtNWkg8RktxYdoiMpBUfENfEb1pUXptWZp0XeGdrxVpBHcsipdktr43VaeY3HmFabvvJsrcsiNW7x9wqNUaKVktERVLBERAEREAREQBERAFqL6vbB1GHrHU/CPupd6W8RMr7xyaO/jyCqLnEkkmpJqSrRRST7HiIi0MwlEX1G+hB4FUyOSi3FW62Xlkrnc+nhwyNdPDisazWi0F9N1FhXP0fqeknlioyfKXn+S06vZ7BERdZQArIWuIrmQD81jUhlsIbh7jnXyouHrPWioywQUpWuey7tft+ZeFcSdEdERdxQLJBO5jg5poQsaIC4XdbxKyoyI7Q4H7KWqZYbYYnhw8RxCuEUoc0OBqCKhZtUaxdn2iIqlgiIgCIiAIig3zacELqau6o8dfSqAr97W3pJCfdGTeXHxUJF8PlA1IHMrYwbPtFh/GM+ML6baGnRw81JFmRERQSS3OZg0FdaVOpy1URFLxM6PQV1pU66a/ReRX+PVRU565+b03+L4+2zb/Z4VIiIs1ms+I66ea+CyjqHPPOh+q7fi8TySwp3KKtr72+0Z6HSfY8jpUV0ryWe1lmWHl5dyWvBQYeWvBRlx4IrrZY+r+eFWtLdX+K/q+9qjSXyXDZ+4REJXrGIRYnWpg94ea8FsZ8QUkWZlvdnLbrGebfqPr5rQtcDoQeWay2eYsc1w1aa/wDCq1ZZOi7ovmN4cARoRUeK+lkbBERAEREAVV2uvQNe1mpDcVOeQr4D1VqXN9qJsVrl7iG+TQrwVszyOkQ5re92+g4D7qOvFXtq9sY7GA2mOVwqGVoAPiedw4Det9kcytssKLnH/sO3R4Xy2RoiccjglZXf1XkkehV7ui9WWmFssfZcNDq0jItPeCikmS4tGwZM4aEjxUiO83jWh9Pkoi8U0RbNrHejTqCPVSWWhp0cPNaJeKulE62WRkhGhovlz95VfDzxPmqNfvtCkE5gssPSua4tLiHPq4doMY01oOPPJZelCMtdK33rc0UnLZHU32xg94eGfyUaS9h7rSeeS5rcntBkM4gtcIic4hoIDm0J7Iex1SAePorutFTKybRKkvF5305KO55OpJ5rxeK5nYRe0XiA9a4jQ0UuC83DtZj1UReJRKdHSNmraJIBQ9klp+Yr4ELaqo7BTf2rf5XD1B/2q3LmkqZ1QdxCIiqXCIiALl17uraJT/iv9HEfRdRXLr3bS0Sj/Ff6uJ+q1xcmObhENcpuuP8AGXwS/rN6V7iDphirgaRwyaurLlEr33ZeZkcwljnPI/VHJXsnSor5hXn2M8fcte0u1di/Nss4kNCA7C3eKOFDXVYYL8s1lu58tlY4NMhawPJNZCACczoAK+CrG1F9We1g/hrKQ4fmTSloxUGW4nKpFTyWzvG5Xm44MAJLHdM4DM0djBNO4OB5Ktttl9KSVkGxMdPC6ea9OjmOIsZ0lOzpUYhhqRkAPPRWLZrbBxu+WWbrPs+VdC+oGCp41NPCqrdkvq7mWNtbK19oa2hDg6jjXtFwdpTxVjmuYzXVJ0dlbA+QNk6NpJLsBBFa5gkVoOXFQvYS9zVXFdtqvISTyWt8dH4WBtQ3EBXsgijRUDjrwWw2A2pe9ssVokB6FuMSPIFG4gxwc48CW0J4qBsvtjBZrA+NxImY6QtbhPWc7s56Ch1rwX1sDsp0kEz5g4MnY1jQCWlzQ4Pc7kXNbzoVK7UJcO/yL3Z72gkcGsnie46NbIxxNMzkDVcsmitV12t0gjqKuDXOaSx7XH4hodN9VdhsdHZmvlsYInEbhHiOMVOoo7KpFR4rQ3L7SHMD2Wxr3OxHMNaCNxY5mWhHqpl7lY963Jtx7X2W2TsE1mY2YjCxxAe00zDQSOqak0r5rFtvtPJ+IbZIZBEKtEslcNC7OmL3WgGp/ddFd0f429GyQRdHG2VjyAAA1rCCSaZAkjQbypO1FmbBevS2iMvglcH6VDgW4SO8g7uSrbotpWoWy2mwSRSQW/8AEguPSMx1BpSuWI0BFe8Eb1cNrDa3wt/CvZG1wq+RzwwgGmEAnTWpOqrMFtsU9qZDZbvjkY6mJzsbCM+s7U0aBTXeo211pBvNsdpxCzRllGitMGEdYAcTkTrkpukKtojX4PwoY+C83TSYqPDX1plXEKOIIqKUPELc7V7UzixWUtJjdaYy6Rzcj1Q0Uad1cVcu5V7bO22Z7oxZYgyJod1wzD0jsq0rmQKDXeSrVtLeMEPQ2W02YuhEbAJQ6mHC0NJYAKkgjMV3qPJPjY1tksEmJjrDefTSE9ZkjyyuVScDj1hxFDrqujxk0GIAGgqBmAaZgHhVcdvW77MZom3fJJI97tCD1XVGDC6gPE91K1XZG136q0DPJ2LJsK78944xfJzVeVRthW/nvPCI+rmq8rPJybYvpCIioaBERAFzbaeHDa5e9wd/U0LpKrG011tMrZCK1bSm6rTqfA+ispqG7KyxueyKbFZ3O7LSf3xWaXZsStwytY5vBwD/AJjIrZzXnGzIGtNzf3RQpL8d7rQOdSsZdTJ8G8OkiuTFFsfC1jmNaxrXCjmiMAOH6s8/FZG3AWtAYWgNAAFKAAZADgsf8Zk4jyC+2X4/e1p8wqLqJ+TR9LB9jXO2Uja/H+FjxVriaxpNeOQ1WRwpqttFfjT2mkeqkttEUm9p7jr6rSPU+UYy6Pwypy3NZ3Pxugjc74ixpJPE5Z+KmLeS3TGdKjkfoVFkuV25wPPJbxzwZzS6bIvc1qi2u6YJTWSGN54uY0nzpVbZ11SD3a8iF626ZDuA8Vo8kPKM1in4ZrbPZWRtwsY1g4NaGjyCWmyskbhkY17eDgHDyK3UdyfE7yH1KlMu+NudPE5rKXUQXBrHpsj52K3YbrYzKGJra64GAV50GfipNo2ZE1OlhjdTTGAact63Ul4xNyxDk3P5ZKLJfo91nmafJYS6l9kdMejXLZF/8SiIAcyIhoo0dE1waODQRl4LNadm2vbhdheODmAjyNVjdfUm4NHh9yvBfMn6fJZ/ET8mvwsPBHg2UZDUxQxt72NDT50qvHsINCCD35LYxX78TfI/QqYyaKUUyPccitYdS1yZT6RP6WT9gof7V38jR6k/7Vb1qdmrAIocvfcXZ+Q9AtstHLU7MYx0qmERFBYIiIAtPtVYjJZn01Z1x34dR5VW4XhChq1RKdOziVoviNuhxHgPvooEl/vPZaBzqSpO2dwGyWt7APy39eP+Uns+BqPALRLzZNp0egpWrJ38al4j+kLIy/pBqGnwI+S1qKtsk3kV/t95pHLNTIbwjdo8cjkfVVdFOpiy7RWt7ey4jxy8lLjvt41APofRUOK1vb2XEeOXkpkV+yDUB3hQ+ispgvDb9G9h8CF8uv3gzzP2VRbtCN8Z8D/wvH7QcGeZ+wVtaFIs0t8SHQhvIfUqHNOTm53mVW5b5lOhDeQ+pUOSUuzJJ5mqq5gsc17RN96vLP1UOTaD4WeZ+gWmRV1MWbB1+SnTCPD7rxt9y8Qf8o+igIotg28O0B95nkfofutvdU7Z5GMjd1nuAA0Irv8ADXLgqiuieynZ+rnWp4ybVkXP33DkOr4ngtMdylRWUtKs6VDEGtDRo0ADwFF9oi9E88IiIAiIgCIiAr22uzItlnLRTpY6uiPfTNpPB3zAO5cRkjLSWuBBaSCDkQQaEEcar9Hqg+0LYczVtEDayAfmMH94B7zR8Y4bx3682fHfzI3xZK2ZyxERcR1hERAEREAREQBERAEREARFIsFgkmkbHG0ue80AHzJ3AcUBJ2fuN9rnbEzfm51MmMHacf3mSF3i77AyGJkUYoxjQ0DlvPfv8VqdkdlmWKHDk6R9DI/idwb+kbvNb5ehhx6FvycWSep7cBERbGQREQBERAEREAREQFE229ngmLp7MAJTm9mjZDxbua/0Pdv5ZNC5ji1zS1zTQtIIIPAg6L9HLR7RbIWe2D8xuF4HVkbk4dx+Idx9FzZMGreJvDLWzOFIrLf+wFqs1XBvSxj32AkgfqZqPUd6rS43Fx2Z1Jp8BERQSEREAREQBF9wwOe4NY0ucdA0Ek8gMyrvs97LZpCHWk9EzXAKGQ9x3M9T3K0YOXBWUlHkqdz3JNapBHCzEd591o4uduC7JsnshFYo8utK4deSmv6Wjc3571s7rumGzxiOGMMaOGpPFxOZPeVMXbjwqG75OSeRy2XAREW5kEREAREQBERAEREAREQBERAFpb22PslpzkhbiPvt6jvEt18ardIoaT5JTa4Oc3h7IW5mG0EcBI0H/U2nyWjtHsstzez0T+T6ejgF2JFk8EGaLNJHEX+zy8B/85PJ8f1cvpns5vA/3AHORn0JXbEVfh4+5b15HI7L7J7W7tviZ4ucfQKwXd7JYG5zSvk7m0jb40q71CviKywwXYq8smQbsuSCzikMTGcaDM83alTkRapUZBERSAiIgCIiAIiIAiIgCIiAIiIAiIgCIiAIiIAiIgCIiAIiIAiIgCIiAIiIAiIgCIiAIiIAiIgCIiAIiIAiIgCIiAIiIAiIgCIiAIiIAiIgCIiA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7" name="AutoShape 6" descr="data:image/jpeg;base64,/9j/4AAQSkZJRgABAQAAAQABAAD/2wCEAAkGBhISEBQUExEVFRUSEBUWFRcXFRUVFhUWFBQVFBQVFBQYHCYeFxklGRQUHy8hIycpLCwsFR4xNTAqNSYsLCkBCQoKDgwOGg8PGiokHyQsKSwpLDIwLTUsKikpLSopLCwpLCwsLCwsKSksLykpLCwqKSkpLCk1LSwtKiwsKS4sLv/AABEIAMMAyAMBIgACEQEDEQH/xAAcAAEAAgMBAQEAAAAAAAAAAAAABAYDBQcBAgj/xABAEAABAwEFBAcGBAMIAwAAAAABAAIDEQQFEiExBkFRcRMiMmGBkaEHQlKxwdEUI2LwFXKSM0NjgqLC4fEWF0T/xAAZAQEAAwEBAAAAAAAAAAAAAAAAAQIDBAX/xAAtEQACAgEDAwIEBgMAAAAAAAAAAQIRAxIhMQRBURNhFCIy8HGBkbHh8RUzof/aAAwDAQACEQMRAD8A7iiIgCIiAIiIAiIgCIo9pvCOPtOAPDU+QQEhFpZtpm+6wnvJp91Dk2kkOgaPAn6q2lldSLMiqn8em+If0hei/wCbiD/lCaWNaLUirke0r97GnlUfdTYNo4z2gW+o8wo0sakbZFjhtDXirXAjuKyKCwREQBERAEREAREQBERAEREAREQBRrbeLIh1jnuA1PgoV630GVazN287m/cquSSFxqSSTqSrKJRyon2y/ZH5A4BwGvifstciLSjO7CkvsgDMWIevhRPwgwYsQ9dOCwYzSlSvJ9aXWNPpslKEqntzXK3X34NdOj6lytjNZHtBOLwWOQDFlQCvfTmsaLpj0ijnlnUnclVXsq4pfr+pXX8qiSLTZcIGf/e9R19glxoTqd6yWmzYaZ6/srDp8z6dw6fqZ6skra25/wCdi0o6rlFbGKOQtNWkg8RktxYdoiMpBUfENfEb1pUXptWZp0XeGdrxVpBHcsipdktr43VaeY3HmFabvvJsrcsiNW7x9wqNUaKVktERVLBERAEREAREQBERAFqL6vbB1GHrHU/CPupd6W8RMr7xyaO/jyCqLnEkkmpJqSrRRST7HiIi0MwlEX1G+hB4FUyOSi3FW62Xlkrnc+nhwyNdPDisazWi0F9N1FhXP0fqeknlioyfKXn+S06vZ7BERdZQArIWuIrmQD81jUhlsIbh7jnXyouHrPWioywQUpWuey7tft+ZeFcSdEdERdxQLJBO5jg5poQsaIC4XdbxKyoyI7Q4H7KWqZYbYYnhw8RxCuEUoc0OBqCKhZtUaxdn2iIqlgiIgCIiAIig3zacELqau6o8dfSqAr97W3pJCfdGTeXHxUJF8PlA1IHMrYwbPtFh/GM+ML6baGnRw81JFmRERQSS3OZg0FdaVOpy1URFLxM6PQV1pU66a/ReRX+PVRU565+b03+L4+2zb/Z4VIiIs1ms+I66ea+CyjqHPPOh+q7fi8TySwp3KKtr72+0Z6HSfY8jpUV0ryWe1lmWHl5dyWvBQYeWvBRlx4IrrZY+r+eFWtLdX+K/q+9qjSXyXDZ+4REJXrGIRYnWpg94ea8FsZ8QUkWZlvdnLbrGebfqPr5rQtcDoQeWay2eYsc1w1aa/wDCq1ZZOi7ovmN4cARoRUeK+lkbBERAEREAVV2uvQNe1mpDcVOeQr4D1VqXN9qJsVrl7iG+TQrwVszyOkQ5re92+g4D7qOvFXtq9sY7GA2mOVwqGVoAPiedw4Det9kcytssKLnH/sO3R4Xy2RoiccjglZXf1XkkehV7ui9WWmFssfZcNDq0jItPeCikmS4tGwZM4aEjxUiO83jWh9Pkoi8U0RbNrHejTqCPVSWWhp0cPNaJeKulE62WRkhGhovlz95VfDzxPmqNfvtCkE5gssPSua4tLiHPq4doMY01oOPPJZelCMtdK33rc0UnLZHU32xg94eGfyUaS9h7rSeeS5rcntBkM4gtcIic4hoIDm0J7Iex1SAePorutFTKybRKkvF5305KO55OpJ5rxeK5nYRe0XiA9a4jQ0UuC83DtZj1UReJRKdHSNmraJIBQ9klp+Yr4ELaqo7BTf2rf5XD1B/2q3LmkqZ1QdxCIiqXCIiALl17uraJT/iv9HEfRdRXLr3bS0Sj/Ff6uJ+q1xcmObhENcpuuP8AGXwS/rN6V7iDphirgaRwyaurLlEr33ZeZkcwljnPI/VHJXsnSor5hXn2M8fcte0u1di/Nss4kNCA7C3eKOFDXVYYL8s1lu58tlY4NMhawPJNZCACczoAK+CrG1F9We1g/hrKQ4fmTSloxUGW4nKpFTyWzvG5Xm44MAJLHdM4DM0djBNO4OB5Ktttl9KSVkGxMdPC6ea9OjmOIsZ0lOzpUYhhqRkAPPRWLZrbBxu+WWbrPs+VdC+oGCp41NPCqrdkvq7mWNtbK19oa2hDg6jjXtFwdpTxVjmuYzXVJ0dlbA+QNk6NpJLsBBFa5gkVoOXFQvYS9zVXFdtqvISTyWt8dH4WBtQ3EBXsgijRUDjrwWw2A2pe9ssVokB6FuMSPIFG4gxwc48CW0J4qBsvtjBZrA+NxImY6QtbhPWc7s56Ch1rwX1sDsp0kEz5g4MnY1jQCWlzQ4Pc7kXNbzoVK7UJcO/yL3Z72gkcGsnie46NbIxxNMzkDVcsmitV12t0gjqKuDXOaSx7XH4hodN9VdhsdHZmvlsYInEbhHiOMVOoo7KpFR4rQ3L7SHMD2Wxr3OxHMNaCNxY5mWhHqpl7lY963Jtx7X2W2TsE1mY2YjCxxAe00zDQSOqak0r5rFtvtPJ+IbZIZBEKtEslcNC7OmL3WgGp/ddFd0f429GyQRdHG2VjyAAA1rCCSaZAkjQbypO1FmbBevS2iMvglcH6VDgW4SO8g7uSrbotpWoWy2mwSRSQW/8AEguPSMx1BpSuWI0BFe8Eb1cNrDa3wt/CvZG1wq+RzwwgGmEAnTWpOqrMFtsU9qZDZbvjkY6mJzsbCM+s7U0aBTXeo211pBvNsdpxCzRllGitMGEdYAcTkTrkpukKtojX4PwoY+C83TSYqPDX1plXEKOIIqKUPELc7V7UzixWUtJjdaYy6Rzcj1Q0Uad1cVcu5V7bO22Z7oxZYgyJod1wzD0jsq0rmQKDXeSrVtLeMEPQ2W02YuhEbAJQ6mHC0NJYAKkgjMV3qPJPjY1tksEmJjrDefTSE9ZkjyyuVScDj1hxFDrqujxk0GIAGgqBmAaZgHhVcdvW77MZom3fJJI97tCD1XVGDC6gPE91K1XZG136q0DPJ2LJsK78944xfJzVeVRthW/nvPCI+rmq8rPJybYvpCIioaBERAFzbaeHDa5e9wd/U0LpKrG011tMrZCK1bSm6rTqfA+ispqG7KyxueyKbFZ3O7LSf3xWaXZsStwytY5vBwD/AJjIrZzXnGzIGtNzf3RQpL8d7rQOdSsZdTJ8G8OkiuTFFsfC1jmNaxrXCjmiMAOH6s8/FZG3AWtAYWgNAAFKAAZADgsf8Zk4jyC+2X4/e1p8wqLqJ+TR9LB9jXO2Uja/H+FjxVriaxpNeOQ1WRwpqttFfjT2mkeqkttEUm9p7jr6rSPU+UYy6Pwypy3NZ3Pxugjc74ixpJPE5Z+KmLeS3TGdKjkfoVFkuV25wPPJbxzwZzS6bIvc1qi2u6YJTWSGN54uY0nzpVbZ11SD3a8iF626ZDuA8Vo8kPKM1in4ZrbPZWRtwsY1g4NaGjyCWmyskbhkY17eDgHDyK3UdyfE7yH1KlMu+NudPE5rKXUQXBrHpsj52K3YbrYzKGJra64GAV50GfipNo2ZE1OlhjdTTGAact63Ul4xNyxDk3P5ZKLJfo91nmafJYS6l9kdMejXLZF/8SiIAcyIhoo0dE1waODQRl4LNadm2vbhdheODmAjyNVjdfUm4NHh9yvBfMn6fJZ/ET8mvwsPBHg2UZDUxQxt72NDT50qvHsINCCD35LYxX78TfI/QqYyaKUUyPccitYdS1yZT6RP6WT9gof7V38jR6k/7Vb1qdmrAIocvfcXZ+Q9AtstHLU7MYx0qmERFBYIiIAtPtVYjJZn01Z1x34dR5VW4XhChq1RKdOziVoviNuhxHgPvooEl/vPZaBzqSpO2dwGyWt7APy39eP+Uns+BqPALRLzZNp0egpWrJ38al4j+kLIy/pBqGnwI+S1qKtsk3kV/t95pHLNTIbwjdo8cjkfVVdFOpiy7RWt7ey4jxy8lLjvt41APofRUOK1vb2XEeOXkpkV+yDUB3hQ+ispgvDb9G9h8CF8uv3gzzP2VRbtCN8Z8D/wvH7QcGeZ+wVtaFIs0t8SHQhvIfUqHNOTm53mVW5b5lOhDeQ+pUOSUuzJJ5mqq5gsc17RN96vLP1UOTaD4WeZ+gWmRV1MWbB1+SnTCPD7rxt9y8Qf8o+igIotg28O0B95nkfofutvdU7Z5GMjd1nuAA0Irv8ADXLgqiuieynZ+rnWp4ybVkXP33DkOr4ngtMdylRWUtKs6VDEGtDRo0ADwFF9oi9E88IiIAiIgCIiAr22uzItlnLRTpY6uiPfTNpPB3zAO5cRkjLSWuBBaSCDkQQaEEcar9Hqg+0LYczVtEDayAfmMH94B7zR8Y4bx3682fHfzI3xZK2ZyxERcR1hERAEREAREQBERAEREARFIsFgkmkbHG0ue80AHzJ3AcUBJ2fuN9rnbEzfm51MmMHacf3mSF3i77AyGJkUYoxjQ0DlvPfv8VqdkdlmWKHDk6R9DI/idwb+kbvNb5ehhx6FvycWSep7cBERbGQREQBERAEREAREQFE229ngmLp7MAJTm9mjZDxbua/0Pdv5ZNC5ji1zS1zTQtIIIPAg6L9HLR7RbIWe2D8xuF4HVkbk4dx+Idx9FzZMGreJvDLWzOFIrLf+wFqs1XBvSxj32AkgfqZqPUd6rS43Fx2Z1Jp8BERQSEREAREQBF9wwOe4NY0ucdA0Ek8gMyrvs97LZpCHWk9EzXAKGQ9x3M9T3K0YOXBWUlHkqdz3JNapBHCzEd591o4uduC7JsnshFYo8utK4deSmv6Wjc3571s7rumGzxiOGMMaOGpPFxOZPeVMXbjwqG75OSeRy2XAREW5kEREAREQBERAEREAREQBERAFpb22PslpzkhbiPvt6jvEt18ardIoaT5JTa4Oc3h7IW5mG0EcBI0H/U2nyWjtHsstzez0T+T6ejgF2JFk8EGaLNJHEX+zy8B/85PJ8f1cvpns5vA/3AHORn0JXbEVfh4+5b15HI7L7J7W7tviZ4ucfQKwXd7JYG5zSvk7m0jb40q71CviKywwXYq8smQbsuSCzikMTGcaDM83alTkRapUZBERSAiIgCIiAIiIAiIgCIiAIiIAiIgCIiAIiIAiIgCIiAIiIAiIgCIiAIiIAiIgCIiAIiIAiIgCIiAIiIAiIgCIiAIiIAiIgCIiAIiIAiIgCIiA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8" name="AutoShape 8" descr="data:image/jpeg;base64,/9j/4AAQSkZJRgABAQAAAQABAAD/2wCEAAkGBhISEBQUExEVFRUSEBUWFRcXFRUVFhUWFBQVFBQVFBQYHCYeFxklGRQUHy8hIycpLCwsFR4xNTAqNSYsLCkBCQoKDgwOGg8PGiokHyQsKSwpLDIwLTUsKikpLSopLCwpLCwsLCwsKSksLykpLCwqKSkpLCk1LSwtKiwsKS4sLv/AABEIAMMAyAMBIgACEQEDEQH/xAAcAAEAAgMBAQEAAAAAAAAAAAAABAYDBQcBAgj/xABAEAABAwEFBAcGBAMIAwAAAAABAAIDEQQFEiExBkFRcRMiMmGBkaEHQlKxwdEUI2LwFXKSM0NjgqLC4fEWF0T/xAAZAQEAAwEBAAAAAAAAAAAAAAAAAQIDBAX/xAAtEQACAgEDAwIEBgMAAAAAAAAAAQIRAxIhMQRBURNhFCIy8HGBkbHh8RUzof/aAAwDAQACEQMRAD8A7iiIgCIiAIiIAiIgCIo9pvCOPtOAPDU+QQEhFpZtpm+6wnvJp91Dk2kkOgaPAn6q2lldSLMiqn8em+If0hei/wCbiD/lCaWNaLUirke0r97GnlUfdTYNo4z2gW+o8wo0sakbZFjhtDXirXAjuKyKCwREQBERAEREAREQBERAEREAREQBRrbeLIh1jnuA1PgoV630GVazN287m/cquSSFxqSSTqSrKJRyon2y/ZH5A4BwGvifstciLSjO7CkvsgDMWIevhRPwgwYsQ9dOCwYzSlSvJ9aXWNPpslKEqntzXK3X34NdOj6lytjNZHtBOLwWOQDFlQCvfTmsaLpj0ijnlnUnclVXsq4pfr+pXX8qiSLTZcIGf/e9R19glxoTqd6yWmzYaZ6/srDp8z6dw6fqZ6skra25/wCdi0o6rlFbGKOQtNWkg8RktxYdoiMpBUfENfEb1pUXptWZp0XeGdrxVpBHcsipdktr43VaeY3HmFabvvJsrcsiNW7x9wqNUaKVktERVLBERAEREAREQBERAFqL6vbB1GHrHU/CPupd6W8RMr7xyaO/jyCqLnEkkmpJqSrRRST7HiIi0MwlEX1G+hB4FUyOSi3FW62Xlkrnc+nhwyNdPDisazWi0F9N1FhXP0fqeknlioyfKXn+S06vZ7BERdZQArIWuIrmQD81jUhlsIbh7jnXyouHrPWioywQUpWuey7tft+ZeFcSdEdERdxQLJBO5jg5poQsaIC4XdbxKyoyI7Q4H7KWqZYbYYnhw8RxCuEUoc0OBqCKhZtUaxdn2iIqlgiIgCIiAIig3zacELqau6o8dfSqAr97W3pJCfdGTeXHxUJF8PlA1IHMrYwbPtFh/GM+ML6baGnRw81JFmRERQSS3OZg0FdaVOpy1URFLxM6PQV1pU66a/ReRX+PVRU565+b03+L4+2zb/Z4VIiIs1ms+I66ea+CyjqHPPOh+q7fi8TySwp3KKtr72+0Z6HSfY8jpUV0ryWe1lmWHl5dyWvBQYeWvBRlx4IrrZY+r+eFWtLdX+K/q+9qjSXyXDZ+4REJXrGIRYnWpg94ea8FsZ8QUkWZlvdnLbrGebfqPr5rQtcDoQeWay2eYsc1w1aa/wDCq1ZZOi7ovmN4cARoRUeK+lkbBERAEREAVV2uvQNe1mpDcVOeQr4D1VqXN9qJsVrl7iG+TQrwVszyOkQ5re92+g4D7qOvFXtq9sY7GA2mOVwqGVoAPiedw4Det9kcytssKLnH/sO3R4Xy2RoiccjglZXf1XkkehV7ui9WWmFssfZcNDq0jItPeCikmS4tGwZM4aEjxUiO83jWh9Pkoi8U0RbNrHejTqCPVSWWhp0cPNaJeKulE62WRkhGhovlz95VfDzxPmqNfvtCkE5gssPSua4tLiHPq4doMY01oOPPJZelCMtdK33rc0UnLZHU32xg94eGfyUaS9h7rSeeS5rcntBkM4gtcIic4hoIDm0J7Iex1SAePorutFTKybRKkvF5305KO55OpJ5rxeK5nYRe0XiA9a4jQ0UuC83DtZj1UReJRKdHSNmraJIBQ9klp+Yr4ELaqo7BTf2rf5XD1B/2q3LmkqZ1QdxCIiqXCIiALl17uraJT/iv9HEfRdRXLr3bS0Sj/Ff6uJ+q1xcmObhENcpuuP8AGXwS/rN6V7iDphirgaRwyaurLlEr33ZeZkcwljnPI/VHJXsnSor5hXn2M8fcte0u1di/Nss4kNCA7C3eKOFDXVYYL8s1lu58tlY4NMhawPJNZCACczoAK+CrG1F9We1g/hrKQ4fmTSloxUGW4nKpFTyWzvG5Xm44MAJLHdM4DM0djBNO4OB5Ktttl9KSVkGxMdPC6ea9OjmOIsZ0lOzpUYhhqRkAPPRWLZrbBxu+WWbrPs+VdC+oGCp41NPCqrdkvq7mWNtbK19oa2hDg6jjXtFwdpTxVjmuYzXVJ0dlbA+QNk6NpJLsBBFa5gkVoOXFQvYS9zVXFdtqvISTyWt8dH4WBtQ3EBXsgijRUDjrwWw2A2pe9ssVokB6FuMSPIFG4gxwc48CW0J4qBsvtjBZrA+NxImY6QtbhPWc7s56Ch1rwX1sDsp0kEz5g4MnY1jQCWlzQ4Pc7kXNbzoVK7UJcO/yL3Z72gkcGsnie46NbIxxNMzkDVcsmitV12t0gjqKuDXOaSx7XH4hodN9VdhsdHZmvlsYInEbhHiOMVOoo7KpFR4rQ3L7SHMD2Wxr3OxHMNaCNxY5mWhHqpl7lY963Jtx7X2W2TsE1mY2YjCxxAe00zDQSOqak0r5rFtvtPJ+IbZIZBEKtEslcNC7OmL3WgGp/ddFd0f429GyQRdHG2VjyAAA1rCCSaZAkjQbypO1FmbBevS2iMvglcH6VDgW4SO8g7uSrbotpWoWy2mwSRSQW/8AEguPSMx1BpSuWI0BFe8Eb1cNrDa3wt/CvZG1wq+RzwwgGmEAnTWpOqrMFtsU9qZDZbvjkY6mJzsbCM+s7U0aBTXeo211pBvNsdpxCzRllGitMGEdYAcTkTrkpukKtojX4PwoY+C83TSYqPDX1plXEKOIIqKUPELc7V7UzixWUtJjdaYy6Rzcj1Q0Uad1cVcu5V7bO22Z7oxZYgyJod1wzD0jsq0rmQKDXeSrVtLeMEPQ2W02YuhEbAJQ6mHC0NJYAKkgjMV3qPJPjY1tksEmJjrDefTSE9ZkjyyuVScDj1hxFDrqujxk0GIAGgqBmAaZgHhVcdvW77MZom3fJJI97tCD1XVGDC6gPE91K1XZG136q0DPJ2LJsK78944xfJzVeVRthW/nvPCI+rmq8rPJybYvpCIioaBERAFzbaeHDa5e9wd/U0LpKrG011tMrZCK1bSm6rTqfA+ispqG7KyxueyKbFZ3O7LSf3xWaXZsStwytY5vBwD/AJjIrZzXnGzIGtNzf3RQpL8d7rQOdSsZdTJ8G8OkiuTFFsfC1jmNaxrXCjmiMAOH6s8/FZG3AWtAYWgNAAFKAAZADgsf8Zk4jyC+2X4/e1p8wqLqJ+TR9LB9jXO2Uja/H+FjxVriaxpNeOQ1WRwpqttFfjT2mkeqkttEUm9p7jr6rSPU+UYy6Pwypy3NZ3Pxugjc74ixpJPE5Z+KmLeS3TGdKjkfoVFkuV25wPPJbxzwZzS6bIvc1qi2u6YJTWSGN54uY0nzpVbZ11SD3a8iF626ZDuA8Vo8kPKM1in4ZrbPZWRtwsY1g4NaGjyCWmyskbhkY17eDgHDyK3UdyfE7yH1KlMu+NudPE5rKXUQXBrHpsj52K3YbrYzKGJra64GAV50GfipNo2ZE1OlhjdTTGAact63Ul4xNyxDk3P5ZKLJfo91nmafJYS6l9kdMejXLZF/8SiIAcyIhoo0dE1waODQRl4LNadm2vbhdheODmAjyNVjdfUm4NHh9yvBfMn6fJZ/ET8mvwsPBHg2UZDUxQxt72NDT50qvHsINCCD35LYxX78TfI/QqYyaKUUyPccitYdS1yZT6RP6WT9gof7V38jR6k/7Vb1qdmrAIocvfcXZ+Q9AtstHLU7MYx0qmERFBYIiIAtPtVYjJZn01Z1x34dR5VW4XhChq1RKdOziVoviNuhxHgPvooEl/vPZaBzqSpO2dwGyWt7APy39eP+Uns+BqPALRLzZNp0egpWrJ38al4j+kLIy/pBqGnwI+S1qKtsk3kV/t95pHLNTIbwjdo8cjkfVVdFOpiy7RWt7ey4jxy8lLjvt41APofRUOK1vb2XEeOXkpkV+yDUB3hQ+ispgvDb9G9h8CF8uv3gzzP2VRbtCN8Z8D/wvH7QcGeZ+wVtaFIs0t8SHQhvIfUqHNOTm53mVW5b5lOhDeQ+pUOSUuzJJ5mqq5gsc17RN96vLP1UOTaD4WeZ+gWmRV1MWbB1+SnTCPD7rxt9y8Qf8o+igIotg28O0B95nkfofutvdU7Z5GMjd1nuAA0Irv8ADXLgqiuieynZ+rnWp4ybVkXP33DkOr4ngtMdylRWUtKs6VDEGtDRo0ADwFF9oi9E88IiIAiIgCIiAr22uzItlnLRTpY6uiPfTNpPB3zAO5cRkjLSWuBBaSCDkQQaEEcar9Hqg+0LYczVtEDayAfmMH94B7zR8Y4bx3682fHfzI3xZK2ZyxERcR1hERAEREAREQBERAEREARFIsFgkmkbHG0ue80AHzJ3AcUBJ2fuN9rnbEzfm51MmMHacf3mSF3i77AyGJkUYoxjQ0DlvPfv8VqdkdlmWKHDk6R9DI/idwb+kbvNb5ehhx6FvycWSep7cBERbGQREQBERAEREAREQFE229ngmLp7MAJTm9mjZDxbua/0Pdv5ZNC5ji1zS1zTQtIIIPAg6L9HLR7RbIWe2D8xuF4HVkbk4dx+Idx9FzZMGreJvDLWzOFIrLf+wFqs1XBvSxj32AkgfqZqPUd6rS43Fx2Z1Jp8BERQSEREAREQBF9wwOe4NY0ucdA0Ek8gMyrvs97LZpCHWk9EzXAKGQ9x3M9T3K0YOXBWUlHkqdz3JNapBHCzEd591o4uduC7JsnshFYo8utK4deSmv6Wjc3571s7rumGzxiOGMMaOGpPFxOZPeVMXbjwqG75OSeRy2XAREW5kEREAREQBERAEREAREQBERAFpb22PslpzkhbiPvt6jvEt18ardIoaT5JTa4Oc3h7IW5mG0EcBI0H/U2nyWjtHsstzez0T+T6ejgF2JFk8EGaLNJHEX+zy8B/85PJ8f1cvpns5vA/3AHORn0JXbEVfh4+5b15HI7L7J7W7tviZ4ucfQKwXd7JYG5zSvk7m0jb40q71CviKywwXYq8smQbsuSCzikMTGcaDM83alTkRapUZBERSAiIgCIiAIiIAiIgCIiAIiIAiIgCIiAIiIAiIgCIiAIiIAiIgCIiAIiIAiIgCIiAIiIAiIgCIiAIiIAiIgCIiAIiIAiIgCIiAIiIAiIgCIiA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9" name="AutoShape 10" descr="data:image/jpeg;base64,/9j/4AAQSkZJRgABAQAAAQABAAD/2wCEAAkGBhISEBQUExEVFRUSEBUWFRcXFRUVFhUWFBQVFBQVFBQYHCYeFxklGRQUHy8hIycpLCwsFR4xNTAqNSYsLCkBCQoKDgwOGg8PGiokHyQsKSwpLDIwLTUsKikpLSopLCwpLCwsLCwsKSksLykpLCwqKSkpLCk1LSwtKiwsKS4sLv/AABEIAMMAyAMBIgACEQEDEQH/xAAcAAEAAgMBAQEAAAAAAAAAAAAABAYDBQcBAgj/xABAEAABAwEFBAcGBAMIAwAAAAABAAIDEQQFEiExBkFRcRMiMmGBkaEHQlKxwdEUI2LwFXKSM0NjgqLC4fEWF0T/xAAZAQEAAwEBAAAAAAAAAAAAAAAAAQIDBAX/xAAtEQACAgEDAwIEBgMAAAAAAAAAAQIRAxIhMQRBURNhFCIy8HGBkbHh8RUzof/aAAwDAQACEQMRAD8A7iiIgCIiAIiIAiIgCIo9pvCOPtOAPDU+QQEhFpZtpm+6wnvJp91Dk2kkOgaPAn6q2lldSLMiqn8em+If0hei/wCbiD/lCaWNaLUirke0r97GnlUfdTYNo4z2gW+o8wo0sakbZFjhtDXirXAjuKyKCwREQBERAEREAREQBERAEREAREQBRrbeLIh1jnuA1PgoV630GVazN287m/cquSSFxqSSTqSrKJRyon2y/ZH5A4BwGvifstciLSjO7CkvsgDMWIevhRPwgwYsQ9dOCwYzSlSvJ9aXWNPpslKEqntzXK3X34NdOj6lytjNZHtBOLwWOQDFlQCvfTmsaLpj0ijnlnUnclVXsq4pfr+pXX8qiSLTZcIGf/e9R19glxoTqd6yWmzYaZ6/srDp8z6dw6fqZ6skra25/wCdi0o6rlFbGKOQtNWkg8RktxYdoiMpBUfENfEb1pUXptWZp0XeGdrxVpBHcsipdktr43VaeY3HmFabvvJsrcsiNW7x9wqNUaKVktERVLBERAEREAREQBERAFqL6vbB1GHrHU/CPupd6W8RMr7xyaO/jyCqLnEkkmpJqSrRRST7HiIi0MwlEX1G+hB4FUyOSi3FW62Xlkrnc+nhwyNdPDisazWi0F9N1FhXP0fqeknlioyfKXn+S06vZ7BERdZQArIWuIrmQD81jUhlsIbh7jnXyouHrPWioywQUpWuey7tft+ZeFcSdEdERdxQLJBO5jg5poQsaIC4XdbxKyoyI7Q4H7KWqZYbYYnhw8RxCuEUoc0OBqCKhZtUaxdn2iIqlgiIgCIiAIig3zacELqau6o8dfSqAr97W3pJCfdGTeXHxUJF8PlA1IHMrYwbPtFh/GM+ML6baGnRw81JFmRERQSS3OZg0FdaVOpy1URFLxM6PQV1pU66a/ReRX+PVRU565+b03+L4+2zb/Z4VIiIs1ms+I66ea+CyjqHPPOh+q7fi8TySwp3KKtr72+0Z6HSfY8jpUV0ryWe1lmWHl5dyWvBQYeWvBRlx4IrrZY+r+eFWtLdX+K/q+9qjSXyXDZ+4REJXrGIRYnWpg94ea8FsZ8QUkWZlvdnLbrGebfqPr5rQtcDoQeWay2eYsc1w1aa/wDCq1ZZOi7ovmN4cARoRUeK+lkbBERAEREAVV2uvQNe1mpDcVOeQr4D1VqXN9qJsVrl7iG+TQrwVszyOkQ5re92+g4D7qOvFXtq9sY7GA2mOVwqGVoAPiedw4Det9kcytssKLnH/sO3R4Xy2RoiccjglZXf1XkkehV7ui9WWmFssfZcNDq0jItPeCikmS4tGwZM4aEjxUiO83jWh9Pkoi8U0RbNrHejTqCPVSWWhp0cPNaJeKulE62WRkhGhovlz95VfDzxPmqNfvtCkE5gssPSua4tLiHPq4doMY01oOPPJZelCMtdK33rc0UnLZHU32xg94eGfyUaS9h7rSeeS5rcntBkM4gtcIic4hoIDm0J7Iex1SAePorutFTKybRKkvF5305KO55OpJ5rxeK5nYRe0XiA9a4jQ0UuC83DtZj1UReJRKdHSNmraJIBQ9klp+Yr4ELaqo7BTf2rf5XD1B/2q3LmkqZ1QdxCIiqXCIiALl17uraJT/iv9HEfRdRXLr3bS0Sj/Ff6uJ+q1xcmObhENcpuuP8AGXwS/rN6V7iDphirgaRwyaurLlEr33ZeZkcwljnPI/VHJXsnSor5hXn2M8fcte0u1di/Nss4kNCA7C3eKOFDXVYYL8s1lu58tlY4NMhawPJNZCACczoAK+CrG1F9We1g/hrKQ4fmTSloxUGW4nKpFTyWzvG5Xm44MAJLHdM4DM0djBNO4OB5Ktttl9KSVkGxMdPC6ea9OjmOIsZ0lOzpUYhhqRkAPPRWLZrbBxu+WWbrPs+VdC+oGCp41NPCqrdkvq7mWNtbK19oa2hDg6jjXtFwdpTxVjmuYzXVJ0dlbA+QNk6NpJLsBBFa5gkVoOXFQvYS9zVXFdtqvISTyWt8dH4WBtQ3EBXsgijRUDjrwWw2A2pe9ssVokB6FuMSPIFG4gxwc48CW0J4qBsvtjBZrA+NxImY6QtbhPWc7s56Ch1rwX1sDsp0kEz5g4MnY1jQCWlzQ4Pc7kXNbzoVK7UJcO/yL3Z72gkcGsnie46NbIxxNMzkDVcsmitV12t0gjqKuDXOaSx7XH4hodN9VdhsdHZmvlsYInEbhHiOMVOoo7KpFR4rQ3L7SHMD2Wxr3OxHMNaCNxY5mWhHqpl7lY963Jtx7X2W2TsE1mY2YjCxxAe00zDQSOqak0r5rFtvtPJ+IbZIZBEKtEslcNC7OmL3WgGp/ddFd0f429GyQRdHG2VjyAAA1rCCSaZAkjQbypO1FmbBevS2iMvglcH6VDgW4SO8g7uSrbotpWoWy2mwSRSQW/8AEguPSMx1BpSuWI0BFe8Eb1cNrDa3wt/CvZG1wq+RzwwgGmEAnTWpOqrMFtsU9qZDZbvjkY6mJzsbCM+s7U0aBTXeo211pBvNsdpxCzRllGitMGEdYAcTkTrkpukKtojX4PwoY+C83TSYqPDX1plXEKOIIqKUPELc7V7UzixWUtJjdaYy6Rzcj1Q0Uad1cVcu5V7bO22Z7oxZYgyJod1wzD0jsq0rmQKDXeSrVtLeMEPQ2W02YuhEbAJQ6mHC0NJYAKkgjMV3qPJPjY1tksEmJjrDefTSE9ZkjyyuVScDj1hxFDrqujxk0GIAGgqBmAaZgHhVcdvW77MZom3fJJI97tCD1XVGDC6gPE91K1XZG136q0DPJ2LJsK78944xfJzVeVRthW/nvPCI+rmq8rPJybYvpCIioaBERAFzbaeHDa5e9wd/U0LpKrG011tMrZCK1bSm6rTqfA+ispqG7KyxueyKbFZ3O7LSf3xWaXZsStwytY5vBwD/AJjIrZzXnGzIGtNzf3RQpL8d7rQOdSsZdTJ8G8OkiuTFFsfC1jmNaxrXCjmiMAOH6s8/FZG3AWtAYWgNAAFKAAZADgsf8Zk4jyC+2X4/e1p8wqLqJ+TR9LB9jXO2Uja/H+FjxVriaxpNeOQ1WRwpqttFfjT2mkeqkttEUm9p7jr6rSPU+UYy6Pwypy3NZ3Pxugjc74ixpJPE5Z+KmLeS3TGdKjkfoVFkuV25wPPJbxzwZzS6bIvc1qi2u6YJTWSGN54uY0nzpVbZ11SD3a8iF626ZDuA8Vo8kPKM1in4ZrbPZWRtwsY1g4NaGjyCWmyskbhkY17eDgHDyK3UdyfE7yH1KlMu+NudPE5rKXUQXBrHpsj52K3YbrYzKGJra64GAV50GfipNo2ZE1OlhjdTTGAact63Ul4xNyxDk3P5ZKLJfo91nmafJYS6l9kdMejXLZF/8SiIAcyIhoo0dE1waODQRl4LNadm2vbhdheODmAjyNVjdfUm4NHh9yvBfMn6fJZ/ET8mvwsPBHg2UZDUxQxt72NDT50qvHsINCCD35LYxX78TfI/QqYyaKUUyPccitYdS1yZT6RP6WT9gof7V38jR6k/7Vb1qdmrAIocvfcXZ+Q9AtstHLU7MYx0qmERFBYIiIAtPtVYjJZn01Z1x34dR5VW4XhChq1RKdOziVoviNuhxHgPvooEl/vPZaBzqSpO2dwGyWt7APy39eP+Uns+BqPALRLzZNp0egpWrJ38al4j+kLIy/pBqGnwI+S1qKtsk3kV/t95pHLNTIbwjdo8cjkfVVdFOpiy7RWt7ey4jxy8lLjvt41APofRUOK1vb2XEeOXkpkV+yDUB3hQ+ispgvDb9G9h8CF8uv3gzzP2VRbtCN8Z8D/wvH7QcGeZ+wVtaFIs0t8SHQhvIfUqHNOTm53mVW5b5lOhDeQ+pUOSUuzJJ5mqq5gsc17RN96vLP1UOTaD4WeZ+gWmRV1MWbB1+SnTCPD7rxt9y8Qf8o+igIotg28O0B95nkfofutvdU7Z5GMjd1nuAA0Irv8ADXLgqiuieynZ+rnWp4ybVkXP33DkOr4ngtMdylRWUtKs6VDEGtDRo0ADwFF9oi9E88IiIAiIgCIiAr22uzItlnLRTpY6uiPfTNpPB3zAO5cRkjLSWuBBaSCDkQQaEEcar9Hqg+0LYczVtEDayAfmMH94B7zR8Y4bx3682fHfzI3xZK2ZyxERcR1hERAEREAREQBERAEREARFIsFgkmkbHG0ue80AHzJ3AcUBJ2fuN9rnbEzfm51MmMHacf3mSF3i77AyGJkUYoxjQ0DlvPfv8VqdkdlmWKHDk6R9DI/idwb+kbvNb5ehhx6FvycWSep7cBERbGQREQBERAEREAREQFE229ngmLp7MAJTm9mjZDxbua/0Pdv5ZNC5ji1zS1zTQtIIIPAg6L9HLR7RbIWe2D8xuF4HVkbk4dx+Idx9FzZMGreJvDLWzOFIrLf+wFqs1XBvSxj32AkgfqZqPUd6rS43Fx2Z1Jp8BERQSEREAREQBF9wwOe4NY0ucdA0Ek8gMyrvs97LZpCHWk9EzXAKGQ9x3M9T3K0YOXBWUlHkqdz3JNapBHCzEd591o4uduC7JsnshFYo8utK4deSmv6Wjc3571s7rumGzxiOGMMaOGpPFxOZPeVMXbjwqG75OSeRy2XAREW5kEREAREQBERAEREAREQBERAFpb22PslpzkhbiPvt6jvEt18ardIoaT5JTa4Oc3h7IW5mG0EcBI0H/U2nyWjtHsstzez0T+T6ejgF2JFk8EGaLNJHEX+zy8B/85PJ8f1cvpns5vA/3AHORn0JXbEVfh4+5b15HI7L7J7W7tviZ4ucfQKwXd7JYG5zSvk7m0jb40q71CviKywwXYq8smQbsuSCzikMTGcaDM83alTkRapUZBERSAiIgCIiAIiIAiIgCIiAIiIAiIgCIiAIiIAiIgCIiAIiIAiIgCIiAIiIAiIgCIiAIiIAiIgCIiAIiIAiIgCIiAIiIAiIgCIiAIiIAiIgCIiA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0" name="AutoShape 12" descr="data:image/jpeg;base64,/9j/4AAQSkZJRgABAQAAAQABAAD/2wCEAAkGBhISEBQUExEVFRUSEBUWFRcXFRUVFhUWFBQVFBQVFBQYHCYeFxklGRQUHy8hIycpLCwsFR4xNTAqNSYsLCkBCQoKDgwOGg8PGiokHyQsKSwpLDIwLTUsKikpLSopLCwpLCwsLCwsKSksLykpLCwqKSkpLCk1LSwtKiwsKS4sLv/AABEIAMMAyAMBIgACEQEDEQH/xAAcAAEAAgMBAQEAAAAAAAAAAAAABAYDBQcBAgj/xABAEAABAwEFBAcGBAMIAwAAAAABAAIDEQQFEiExBkFRcRMiMmGBkaEHQlKxwdEUI2LwFXKSM0NjgqLC4fEWF0T/xAAZAQEAAwEBAAAAAAAAAAAAAAAAAQIDBAX/xAAtEQACAgEDAwIEBgMAAAAAAAAAAQIRAxIhMQRBURNhFCIy8HGBkbHh8RUzof/aAAwDAQACEQMRAD8A7iiIgCIiAIiIAiIgCIo9pvCOPtOAPDU+QQEhFpZtpm+6wnvJp91Dk2kkOgaPAn6q2lldSLMiqn8em+If0hei/wCbiD/lCaWNaLUirke0r97GnlUfdTYNo4z2gW+o8wo0sakbZFjhtDXirXAjuKyKCwREQBERAEREAREQBERAEREAREQBRrbeLIh1jnuA1PgoV630GVazN287m/cquSSFxqSSTqSrKJRyon2y/ZH5A4BwGvifstciLSjO7CkvsgDMWIevhRPwgwYsQ9dOCwYzSlSvJ9aXWNPpslKEqntzXK3X34NdOj6lytjNZHtBOLwWOQDFlQCvfTmsaLpj0ijnlnUnclVXsq4pfr+pXX8qiSLTZcIGf/e9R19glxoTqd6yWmzYaZ6/srDp8z6dw6fqZ6skra25/wCdi0o6rlFbGKOQtNWkg8RktxYdoiMpBUfENfEb1pUXptWZp0XeGdrxVpBHcsipdktr43VaeY3HmFabvvJsrcsiNW7x9wqNUaKVktERVLBERAEREAREQBERAFqL6vbB1GHrHU/CPupd6W8RMr7xyaO/jyCqLnEkkmpJqSrRRST7HiIi0MwlEX1G+hB4FUyOSi3FW62Xlkrnc+nhwyNdPDisazWi0F9N1FhXP0fqeknlioyfKXn+S06vZ7BERdZQArIWuIrmQD81jUhlsIbh7jnXyouHrPWioywQUpWuey7tft+ZeFcSdEdERdxQLJBO5jg5poQsaIC4XdbxKyoyI7Q4H7KWqZYbYYnhw8RxCuEUoc0OBqCKhZtUaxdn2iIqlgiIgCIiAIig3zacELqau6o8dfSqAr97W3pJCfdGTeXHxUJF8PlA1IHMrYwbPtFh/GM+ML6baGnRw81JFmRERQSS3OZg0FdaVOpy1URFLxM6PQV1pU66a/ReRX+PVRU565+b03+L4+2zb/Z4VIiIs1ms+I66ea+CyjqHPPOh+q7fi8TySwp3KKtr72+0Z6HSfY8jpUV0ryWe1lmWHl5dyWvBQYeWvBRlx4IrrZY+r+eFWtLdX+K/q+9qjSXyXDZ+4REJXrGIRYnWpg94ea8FsZ8QUkWZlvdnLbrGebfqPr5rQtcDoQeWay2eYsc1w1aa/wDCq1ZZOi7ovmN4cARoRUeK+lkbBERAEREAVV2uvQNe1mpDcVOeQr4D1VqXN9qJsVrl7iG+TQrwVszyOkQ5re92+g4D7qOvFXtq9sY7GA2mOVwqGVoAPiedw4Det9kcytssKLnH/sO3R4Xy2RoiccjglZXf1XkkehV7ui9WWmFssfZcNDq0jItPeCikmS4tGwZM4aEjxUiO83jWh9Pkoi8U0RbNrHejTqCPVSWWhp0cPNaJeKulE62WRkhGhovlz95VfDzxPmqNfvtCkE5gssPSua4tLiHPq4doMY01oOPPJZelCMtdK33rc0UnLZHU32xg94eGfyUaS9h7rSeeS5rcntBkM4gtcIic4hoIDm0J7Iex1SAePorutFTKybRKkvF5305KO55OpJ5rxeK5nYRe0XiA9a4jQ0UuC83DtZj1UReJRKdHSNmraJIBQ9klp+Yr4ELaqo7BTf2rf5XD1B/2q3LmkqZ1QdxCIiqXCIiALl17uraJT/iv9HEfRdRXLr3bS0Sj/Ff6uJ+q1xcmObhENcpuuP8AGXwS/rN6V7iDphirgaRwyaurLlEr33ZeZkcwljnPI/VHJXsnSor5hXn2M8fcte0u1di/Nss4kNCA7C3eKOFDXVYYL8s1lu58tlY4NMhawPJNZCACczoAK+CrG1F9We1g/hrKQ4fmTSloxUGW4nKpFTyWzvG5Xm44MAJLHdM4DM0djBNO4OB5Ktttl9KSVkGxMdPC6ea9OjmOIsZ0lOzpUYhhqRkAPPRWLZrbBxu+WWbrPs+VdC+oGCp41NPCqrdkvq7mWNtbK19oa2hDg6jjXtFwdpTxVjmuYzXVJ0dlbA+QNk6NpJLsBBFa5gkVoOXFQvYS9zVXFdtqvISTyWt8dH4WBtQ3EBXsgijRUDjrwWw2A2pe9ssVokB6FuMSPIFG4gxwc48CW0J4qBsvtjBZrA+NxImY6QtbhPWc7s56Ch1rwX1sDsp0kEz5g4MnY1jQCWlzQ4Pc7kXNbzoVK7UJcO/yL3Z72gkcGsnie46NbIxxNMzkDVcsmitV12t0gjqKuDXOaSx7XH4hodN9VdhsdHZmvlsYInEbhHiOMVOoo7KpFR4rQ3L7SHMD2Wxr3OxHMNaCNxY5mWhHqpl7lY963Jtx7X2W2TsE1mY2YjCxxAe00zDQSOqak0r5rFtvtPJ+IbZIZBEKtEslcNC7OmL3WgGp/ddFd0f429GyQRdHG2VjyAAA1rCCSaZAkjQbypO1FmbBevS2iMvglcH6VDgW4SO8g7uSrbotpWoWy2mwSRSQW/8AEguPSMx1BpSuWI0BFe8Eb1cNrDa3wt/CvZG1wq+RzwwgGmEAnTWpOqrMFtsU9qZDZbvjkY6mJzsbCM+s7U0aBTXeo211pBvNsdpxCzRllGitMGEdYAcTkTrkpukKtojX4PwoY+C83TSYqPDX1plXEKOIIqKUPELc7V7UzixWUtJjdaYy6Rzcj1Q0Uad1cVcu5V7bO22Z7oxZYgyJod1wzD0jsq0rmQKDXeSrVtLeMEPQ2W02YuhEbAJQ6mHC0NJYAKkgjMV3qPJPjY1tksEmJjrDefTSE9ZkjyyuVScDj1hxFDrqujxk0GIAGgqBmAaZgHhVcdvW77MZom3fJJI97tCD1XVGDC6gPE91K1XZG136q0DPJ2LJsK78944xfJzVeVRthW/nvPCI+rmq8rPJybYvpCIioaBERAFzbaeHDa5e9wd/U0LpKrG011tMrZCK1bSm6rTqfA+ispqG7KyxueyKbFZ3O7LSf3xWaXZsStwytY5vBwD/AJjIrZzXnGzIGtNzf3RQpL8d7rQOdSsZdTJ8G8OkiuTFFsfC1jmNaxrXCjmiMAOH6s8/FZG3AWtAYWgNAAFKAAZADgsf8Zk4jyC+2X4/e1p8wqLqJ+TR9LB9jXO2Uja/H+FjxVriaxpNeOQ1WRwpqttFfjT2mkeqkttEUm9p7jr6rSPU+UYy6Pwypy3NZ3Pxugjc74ixpJPE5Z+KmLeS3TGdKjkfoVFkuV25wPPJbxzwZzS6bIvc1qi2u6YJTWSGN54uY0nzpVbZ11SD3a8iF626ZDuA8Vo8kPKM1in4ZrbPZWRtwsY1g4NaGjyCWmyskbhkY17eDgHDyK3UdyfE7yH1KlMu+NudPE5rKXUQXBrHpsj52K3YbrYzKGJra64GAV50GfipNo2ZE1OlhjdTTGAact63Ul4xNyxDk3P5ZKLJfo91nmafJYS6l9kdMejXLZF/8SiIAcyIhoo0dE1waODQRl4LNadm2vbhdheODmAjyNVjdfUm4NHh9yvBfMn6fJZ/ET8mvwsPBHg2UZDUxQxt72NDT50qvHsINCCD35LYxX78TfI/QqYyaKUUyPccitYdS1yZT6RP6WT9gof7V38jR6k/7Vb1qdmrAIocvfcXZ+Q9AtstHLU7MYx0qmERFBYIiIAtPtVYjJZn01Z1x34dR5VW4XhChq1RKdOziVoviNuhxHgPvooEl/vPZaBzqSpO2dwGyWt7APy39eP+Uns+BqPALRLzZNp0egpWrJ38al4j+kLIy/pBqGnwI+S1qKtsk3kV/t95pHLNTIbwjdo8cjkfVVdFOpiy7RWt7ey4jxy8lLjvt41APofRUOK1vb2XEeOXkpkV+yDUB3hQ+ispgvDb9G9h8CF8uv3gzzP2VRbtCN8Z8D/wvH7QcGeZ+wVtaFIs0t8SHQhvIfUqHNOTm53mVW5b5lOhDeQ+pUOSUuzJJ5mqq5gsc17RN96vLP1UOTaD4WeZ+gWmRV1MWbB1+SnTCPD7rxt9y8Qf8o+igIotg28O0B95nkfofutvdU7Z5GMjd1nuAA0Irv8ADXLgqiuieynZ+rnWp4ybVkXP33DkOr4ngtMdylRWUtKs6VDEGtDRo0ADwFF9oi9E88IiIAiIgCIiAr22uzItlnLRTpY6uiPfTNpPB3zAO5cRkjLSWuBBaSCDkQQaEEcar9Hqg+0LYczVtEDayAfmMH94B7zR8Y4bx3682fHfzI3xZK2ZyxERcR1hERAEREAREQBERAEREARFIsFgkmkbHG0ue80AHzJ3AcUBJ2fuN9rnbEzfm51MmMHacf3mSF3i77AyGJkUYoxjQ0DlvPfv8VqdkdlmWKHDk6R9DI/idwb+kbvNb5ehhx6FvycWSep7cBERbGQREQBERAEREAREQFE229ngmLp7MAJTm9mjZDxbua/0Pdv5ZNC5ji1zS1zTQtIIIPAg6L9HLR7RbIWe2D8xuF4HVkbk4dx+Idx9FzZMGreJvDLWzOFIrLf+wFqs1XBvSxj32AkgfqZqPUd6rS43Fx2Z1Jp8BERQSEREAREQBF9wwOe4NY0ucdA0Ek8gMyrvs97LZpCHWk9EzXAKGQ9x3M9T3K0YOXBWUlHkqdz3JNapBHCzEd591o4uduC7JsnshFYo8utK4deSmv6Wjc3571s7rumGzxiOGMMaOGpPFxOZPeVMXbjwqG75OSeRy2XAREW5kEREAREQBERAEREAREQBERAFpb22PslpzkhbiPvt6jvEt18ardIoaT5JTa4Oc3h7IW5mG0EcBI0H/U2nyWjtHsstzez0T+T6ejgF2JFk8EGaLNJHEX+zy8B/85PJ8f1cvpns5vA/3AHORn0JXbEVfh4+5b15HI7L7J7W7tviZ4ucfQKwXd7JYG5zSvk7m0jb40q71CviKywwXYq8smQbsuSCzikMTGcaDM83alTkRapUZBERSAiIgCIiAIiIAiIgCIiAIiIAiIgCIiAIiIAiIgCIiAIiIAiIgCIiAIiIAiIgCIiAIiIAiIgCIiAIiIAiIgCIiAIiIAiIgCIiAIiIAiIgCIiA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1" name="AutoShape 14" descr="data:image/jpeg;base64,/9j/4AAQSkZJRgABAQAAAQABAAD/2wCEAAkGBhISEBQUExEVFRUSEBUWFRcXFRUVFhUWFBQVFBQVFBQYHCYeFxklGRQUHy8hIycpLCwsFR4xNTAqNSYsLCkBCQoKDgwOGg8PGiokHyQsKSwpLDIwLTUsKikpLSopLCwpLCwsLCwsKSksLykpLCwqKSkpLCk1LSwtKiwsKS4sLv/AABEIAMMAyAMBIgACEQEDEQH/xAAcAAEAAgMBAQEAAAAAAAAAAAAABAYDBQcBAgj/xABAEAABAwEFBAcGBAMIAwAAAAABAAIDEQQFEiExBkFRcRMiMmGBkaEHQlKxwdEUI2LwFXKSM0NjgqLC4fEWF0T/xAAZAQEAAwEBAAAAAAAAAAAAAAAAAQIDBAX/xAAtEQACAgEDAwIEBgMAAAAAAAAAAQIRAxIhMQRBURNhFCIy8HGBkbHh8RUzof/aAAwDAQACEQMRAD8A7iiIgCIiAIiIAiIgCIo9pvCOPtOAPDU+QQEhFpZtpm+6wnvJp91Dk2kkOgaPAn6q2lldSLMiqn8em+If0hei/wCbiD/lCaWNaLUirke0r97GnlUfdTYNo4z2gW+o8wo0sakbZFjhtDXirXAjuKyKCwREQBERAEREAREQBERAEREAREQBRrbeLIh1jnuA1PgoV630GVazN287m/cquSSFxqSSTqSrKJRyon2y/ZH5A4BwGvifstciLSjO7CkvsgDMWIevhRPwgwYsQ9dOCwYzSlSvJ9aXWNPpslKEqntzXK3X34NdOj6lytjNZHtBOLwWOQDFlQCvfTmsaLpj0ijnlnUnclVXsq4pfr+pXX8qiSLTZcIGf/e9R19glxoTqd6yWmzYaZ6/srDp8z6dw6fqZ6skra25/wCdi0o6rlFbGKOQtNWkg8RktxYdoiMpBUfENfEb1pUXptWZp0XeGdrxVpBHcsipdktr43VaeY3HmFabvvJsrcsiNW7x9wqNUaKVktERVLBERAEREAREQBERAFqL6vbB1GHrHU/CPupd6W8RMr7xyaO/jyCqLnEkkmpJqSrRRST7HiIi0MwlEX1G+hB4FUyOSi3FW62Xlkrnc+nhwyNdPDisazWi0F9N1FhXP0fqeknlioyfKXn+S06vZ7BERdZQArIWuIrmQD81jUhlsIbh7jnXyouHrPWioywQUpWuey7tft+ZeFcSdEdERdxQLJBO5jg5poQsaIC4XdbxKyoyI7Q4H7KWqZYbYYnhw8RxCuEUoc0OBqCKhZtUaxdn2iIqlgiIgCIiAIig3zacELqau6o8dfSqAr97W3pJCfdGTeXHxUJF8PlA1IHMrYwbPtFh/GM+ML6baGnRw81JFmRERQSS3OZg0FdaVOpy1URFLxM6PQV1pU66a/ReRX+PVRU565+b03+L4+2zb/Z4VIiIs1ms+I66ea+CyjqHPPOh+q7fi8TySwp3KKtr72+0Z6HSfY8jpUV0ryWe1lmWHl5dyWvBQYeWvBRlx4IrrZY+r+eFWtLdX+K/q+9qjSXyXDZ+4REJXrGIRYnWpg94ea8FsZ8QUkWZlvdnLbrGebfqPr5rQtcDoQeWay2eYsc1w1aa/wDCq1ZZOi7ovmN4cARoRUeK+lkbBERAEREAVV2uvQNe1mpDcVOeQr4D1VqXN9qJsVrl7iG+TQrwVszyOkQ5re92+g4D7qOvFXtq9sY7GA2mOVwqGVoAPiedw4Det9kcytssKLnH/sO3R4Xy2RoiccjglZXf1XkkehV7ui9WWmFssfZcNDq0jItPeCikmS4tGwZM4aEjxUiO83jWh9Pkoi8U0RbNrHejTqCPVSWWhp0cPNaJeKulE62WRkhGhovlz95VfDzxPmqNfvtCkE5gssPSua4tLiHPq4doMY01oOPPJZelCMtdK33rc0UnLZHU32xg94eGfyUaS9h7rSeeS5rcntBkM4gtcIic4hoIDm0J7Iex1SAePorutFTKybRKkvF5305KO55OpJ5rxeK5nYRe0XiA9a4jQ0UuC83DtZj1UReJRKdHSNmraJIBQ9klp+Yr4ELaqo7BTf2rf5XD1B/2q3LmkqZ1QdxCIiqXCIiALl17uraJT/iv9HEfRdRXLr3bS0Sj/Ff6uJ+q1xcmObhENcpuuP8AGXwS/rN6V7iDphirgaRwyaurLlEr33ZeZkcwljnPI/VHJXsnSor5hXn2M8fcte0u1di/Nss4kNCA7C3eKOFDXVYYL8s1lu58tlY4NMhawPJNZCACczoAK+CrG1F9We1g/hrKQ4fmTSloxUGW4nKpFTyWzvG5Xm44MAJLHdM4DM0djBNO4OB5Ktttl9KSVkGxMdPC6ea9OjmOIsZ0lOzpUYhhqRkAPPRWLZrbBxu+WWbrPs+VdC+oGCp41NPCqrdkvq7mWNtbK19oa2hDg6jjXtFwdpTxVjmuYzXVJ0dlbA+QNk6NpJLsBBFa5gkVoOXFQvYS9zVXFdtqvISTyWt8dH4WBtQ3EBXsgijRUDjrwWw2A2pe9ssVokB6FuMSPIFG4gxwc48CW0J4qBsvtjBZrA+NxImY6QtbhPWc7s56Ch1rwX1sDsp0kEz5g4MnY1jQCWlzQ4Pc7kXNbzoVK7UJcO/yL3Z72gkcGsnie46NbIxxNMzkDVcsmitV12t0gjqKuDXOaSx7XH4hodN9VdhsdHZmvlsYInEbhHiOMVOoo7KpFR4rQ3L7SHMD2Wxr3OxHMNaCNxY5mWhHqpl7lY963Jtx7X2W2TsE1mY2YjCxxAe00zDQSOqak0r5rFtvtPJ+IbZIZBEKtEslcNC7OmL3WgGp/ddFd0f429GyQRdHG2VjyAAA1rCCSaZAkjQbypO1FmbBevS2iMvglcH6VDgW4SO8g7uSrbotpWoWy2mwSRSQW/8AEguPSMx1BpSuWI0BFe8Eb1cNrDa3wt/CvZG1wq+RzwwgGmEAnTWpOqrMFtsU9qZDZbvjkY6mJzsbCM+s7U0aBTXeo211pBvNsdpxCzRllGitMGEdYAcTkTrkpukKtojX4PwoY+C83TSYqPDX1plXEKOIIqKUPELc7V7UzixWUtJjdaYy6Rzcj1Q0Uad1cVcu5V7bO22Z7oxZYgyJod1wzD0jsq0rmQKDXeSrVtLeMEPQ2W02YuhEbAJQ6mHC0NJYAKkgjMV3qPJPjY1tksEmJjrDefTSE9ZkjyyuVScDj1hxFDrqujxk0GIAGgqBmAaZgHhVcdvW77MZom3fJJI97tCD1XVGDC6gPE91K1XZG136q0DPJ2LJsK78944xfJzVeVRthW/nvPCI+rmq8rPJybYvpCIioaBERAFzbaeHDa5e9wd/U0LpKrG011tMrZCK1bSm6rTqfA+ispqG7KyxueyKbFZ3O7LSf3xWaXZsStwytY5vBwD/AJjIrZzXnGzIGtNzf3RQpL8d7rQOdSsZdTJ8G8OkiuTFFsfC1jmNaxrXCjmiMAOH6s8/FZG3AWtAYWgNAAFKAAZADgsf8Zk4jyC+2X4/e1p8wqLqJ+TR9LB9jXO2Uja/H+FjxVriaxpNeOQ1WRwpqttFfjT2mkeqkttEUm9p7jr6rSPU+UYy6Pwypy3NZ3Pxugjc74ixpJPE5Z+KmLeS3TGdKjkfoVFkuV25wPPJbxzwZzS6bIvc1qi2u6YJTWSGN54uY0nzpVbZ11SD3a8iF626ZDuA8Vo8kPKM1in4ZrbPZWRtwsY1g4NaGjyCWmyskbhkY17eDgHDyK3UdyfE7yH1KlMu+NudPE5rKXUQXBrHpsj52K3YbrYzKGJra64GAV50GfipNo2ZE1OlhjdTTGAact63Ul4xNyxDk3P5ZKLJfo91nmafJYS6l9kdMejXLZF/8SiIAcyIhoo0dE1waODQRl4LNadm2vbhdheODmAjyNVjdfUm4NHh9yvBfMn6fJZ/ET8mvwsPBHg2UZDUxQxt72NDT50qvHsINCCD35LYxX78TfI/QqYyaKUUyPccitYdS1yZT6RP6WT9gof7V38jR6k/7Vb1qdmrAIocvfcXZ+Q9AtstHLU7MYx0qmERFBYIiIAtPtVYjJZn01Z1x34dR5VW4XhChq1RKdOziVoviNuhxHgPvooEl/vPZaBzqSpO2dwGyWt7APy39eP+Uns+BqPALRLzZNp0egpWrJ38al4j+kLIy/pBqGnwI+S1qKtsk3kV/t95pHLNTIbwjdo8cjkfVVdFOpiy7RWt7ey4jxy8lLjvt41APofRUOK1vb2XEeOXkpkV+yDUB3hQ+ispgvDb9G9h8CF8uv3gzzP2VRbtCN8Z8D/wvH7QcGeZ+wVtaFIs0t8SHQhvIfUqHNOTm53mVW5b5lOhDeQ+pUOSUuzJJ5mqq5gsc17RN96vLP1UOTaD4WeZ+gWmRV1MWbB1+SnTCPD7rxt9y8Qf8o+igIotg28O0B95nkfofutvdU7Z5GMjd1nuAA0Irv8ADXLgqiuieynZ+rnWp4ybVkXP33DkOr4ngtMdylRWUtKs6VDEGtDRo0ADwFF9oi9E88IiIAiIgCIiAr22uzItlnLRTpY6uiPfTNpPB3zAO5cRkjLSWuBBaSCDkQQaEEcar9Hqg+0LYczVtEDayAfmMH94B7zR8Y4bx3682fHfzI3xZK2ZyxERcR1hERAEREAREQBERAEREARFIsFgkmkbHG0ue80AHzJ3AcUBJ2fuN9rnbEzfm51MmMHacf3mSF3i77AyGJkUYoxjQ0DlvPfv8VqdkdlmWKHDk6R9DI/idwb+kbvNb5ehhx6FvycWSep7cBERbGQREQBERAEREAREQFE229ngmLp7MAJTm9mjZDxbua/0Pdv5ZNC5ji1zS1zTQtIIIPAg6L9HLR7RbIWe2D8xuF4HVkbk4dx+Idx9FzZMGreJvDLWzOFIrLf+wFqs1XBvSxj32AkgfqZqPUd6rS43Fx2Z1Jp8BERQSEREAREQBF9wwOe4NY0ucdA0Ek8gMyrvs97LZpCHWk9EzXAKGQ9x3M9T3K0YOXBWUlHkqdz3JNapBHCzEd591o4uduC7JsnshFYo8utK4deSmv6Wjc3571s7rumGzxiOGMMaOGpPFxOZPeVMXbjwqG75OSeRy2XAREW5kEREAREQBERAEREAREQBERAFpb22PslpzkhbiPvt6jvEt18ardIoaT5JTa4Oc3h7IW5mG0EcBI0H/U2nyWjtHsstzez0T+T6ejgF2JFk8EGaLNJHEX+zy8B/85PJ8f1cvpns5vA/3AHORn0JXbEVfh4+5b15HI7L7J7W7tviZ4ucfQKwXd7JYG5zSvk7m0jb40q71CviKywwXYq8smQbsuSCzikMTGcaDM83alTkRapUZBERSAiIgCIiAIiIAiIgCIiAIiIAiIgCIiAIiIAiIgCIiAIiIAiIgCIiAIiIAiIgCIiAIiIAiIgCIiAIiIAiIgCIiAIiIAiIgCIiAIiIAiIgCIiA/9k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186" y="1020431"/>
            <a:ext cx="1109180" cy="108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764" y="1187638"/>
            <a:ext cx="1822265" cy="72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320" y="976141"/>
            <a:ext cx="1515248" cy="124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 bwMode="auto">
          <a:xfrm>
            <a:off x="765175" y="1150403"/>
            <a:ext cx="1070521" cy="7962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1800" dirty="0" smtClean="0">
                <a:solidFill>
                  <a:srgbClr val="000000"/>
                </a:solidFill>
                <a:latin typeface="Arial"/>
                <a:cs typeface="Arial" charset="0"/>
              </a:rPr>
              <a:t>Other Portal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7308304" y="1450009"/>
            <a:ext cx="1296144" cy="7962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1800" dirty="0" smtClean="0">
                <a:solidFill>
                  <a:srgbClr val="000000"/>
                </a:solidFill>
                <a:latin typeface="Arial"/>
                <a:cs typeface="Arial" charset="0"/>
              </a:rPr>
              <a:t>Other Interface</a:t>
            </a:r>
          </a:p>
        </p:txBody>
      </p:sp>
      <p:sp>
        <p:nvSpPr>
          <p:cNvPr id="23" name="Up Arrow 22"/>
          <p:cNvSpPr/>
          <p:nvPr/>
        </p:nvSpPr>
        <p:spPr bwMode="auto">
          <a:xfrm>
            <a:off x="1835696" y="4941168"/>
            <a:ext cx="294555" cy="581300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GB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" name="Up Arrow 28"/>
          <p:cNvSpPr/>
          <p:nvPr/>
        </p:nvSpPr>
        <p:spPr bwMode="auto">
          <a:xfrm>
            <a:off x="3614043" y="5182132"/>
            <a:ext cx="294555" cy="347829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GB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" name="Up Arrow 29"/>
          <p:cNvSpPr/>
          <p:nvPr/>
        </p:nvSpPr>
        <p:spPr bwMode="auto">
          <a:xfrm>
            <a:off x="5231656" y="4797152"/>
            <a:ext cx="294555" cy="725316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GB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" name="Up-Down Arrow 23"/>
          <p:cNvSpPr/>
          <p:nvPr/>
        </p:nvSpPr>
        <p:spPr bwMode="auto">
          <a:xfrm>
            <a:off x="3491880" y="2445341"/>
            <a:ext cx="360040" cy="504056"/>
          </a:xfrm>
          <a:prstGeom prst="upDown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GB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2" name="Up-Down Arrow 31"/>
          <p:cNvSpPr/>
          <p:nvPr/>
        </p:nvSpPr>
        <p:spPr bwMode="auto">
          <a:xfrm rot="2939131">
            <a:off x="6822431" y="1970420"/>
            <a:ext cx="360040" cy="1957954"/>
          </a:xfrm>
          <a:prstGeom prst="upDown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GB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6971409" y="3140968"/>
            <a:ext cx="1969933" cy="2633799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3000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3000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30000"/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30000"/>
              <a:buChar char="•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30000"/>
              <a:buChar char="•"/>
              <a:defRPr sz="2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30000"/>
              <a:buChar char="•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30000"/>
              <a:buChar char="•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30000"/>
              <a:buChar char="•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30000"/>
              <a:buChar char="•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1200" b="1" kern="0" dirty="0" smtClean="0">
                <a:latin typeface="Calibri" panose="020F0502020204030204" pitchFamily="34" charset="0"/>
              </a:rPr>
              <a:t>How it works</a:t>
            </a:r>
          </a:p>
          <a:p>
            <a:r>
              <a:rPr lang="en-GB" sz="1200" b="1" kern="0" dirty="0" smtClean="0">
                <a:latin typeface="Calibri" panose="020F0502020204030204" pitchFamily="34" charset="0"/>
              </a:rPr>
              <a:t>System ingests the WMS services hosted by partners.</a:t>
            </a:r>
          </a:p>
          <a:p>
            <a:r>
              <a:rPr lang="en-GB" sz="1200" b="1" kern="0" dirty="0" smtClean="0">
                <a:latin typeface="Calibri" panose="020F0502020204030204" pitchFamily="34" charset="0"/>
              </a:rPr>
              <a:t>Generates images, extracts metadata and provides an interface to the service.</a:t>
            </a:r>
          </a:p>
          <a:p>
            <a:r>
              <a:rPr lang="en-GB" sz="1200" b="1" kern="0" dirty="0" smtClean="0">
                <a:latin typeface="Calibri" panose="020F0502020204030204" pitchFamily="34" charset="0"/>
              </a:rPr>
              <a:t>Can include many types of data service.</a:t>
            </a:r>
          </a:p>
          <a:p>
            <a:r>
              <a:rPr lang="en-GB" sz="1200" b="1" kern="0" dirty="0" smtClean="0">
                <a:latin typeface="Calibri" panose="020F0502020204030204" pitchFamily="34" charset="0"/>
              </a:rPr>
              <a:t>Provides administrative functionality to manage the catalogue</a:t>
            </a:r>
          </a:p>
          <a:p>
            <a:pPr marL="0" indent="0">
              <a:buFontTx/>
              <a:buNone/>
            </a:pPr>
            <a:endParaRPr lang="en-GB" sz="1200" b="1" kern="0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36809" y="51128"/>
            <a:ext cx="3009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How it works</a:t>
            </a:r>
            <a:endParaRPr lang="en-GB" sz="28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51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BGS template 2014">
  <a:themeElements>
    <a:clrScheme name="New BGS template_2009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990099"/>
      </a:hlink>
      <a:folHlink>
        <a:srgbClr val="990099"/>
      </a:folHlink>
    </a:clrScheme>
    <a:fontScheme name="New BGS template_200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ew BGS template_20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BGS template_2009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BGS template_2009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BGS template_2009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BGS template_2009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BGS template_2009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BGS template_2009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BGS template_2009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00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BGS template_2009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0099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NEW BGS template 2014">
  <a:themeElements>
    <a:clrScheme name="New BGS template_2009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990099"/>
      </a:hlink>
      <a:folHlink>
        <a:srgbClr val="990099"/>
      </a:folHlink>
    </a:clrScheme>
    <a:fontScheme name="New BGS template_200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ew BGS template_20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BGS template_2009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BGS template_2009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BGS template_2009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BGS template_2009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BGS template_2009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BGS template_2009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BGS template_2009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00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BGS template_2009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0099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GS Powerpoint template_2009">
  <a:themeElements>
    <a:clrScheme name="New BGS template_2009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990099"/>
      </a:hlink>
      <a:folHlink>
        <a:srgbClr val="990099"/>
      </a:folHlink>
    </a:clrScheme>
    <a:fontScheme name="New BGS template_200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ew BGS template_20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BGS template_2009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BGS template_2009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BGS template_2009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BGS template_2009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BGS template_2009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BGS template_2009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BGS template_2009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00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BGS template_2009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0099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Presentation4</Template>
  <TotalTime>6148</TotalTime>
  <Words>134</Words>
  <Application>Microsoft Office PowerPoint</Application>
  <PresentationFormat>On-screen Show (4:3)</PresentationFormat>
  <Paragraphs>32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NEW BGS template 2014</vt:lpstr>
      <vt:lpstr>1_NEW BGS template 2014</vt:lpstr>
      <vt:lpstr>2_BGS Powerpoint template_2009</vt:lpstr>
      <vt:lpstr>Large-scale Seabed Mapping Data Integration Overcoming data integration challenges, making data relevant and accessible  Alan Stevenson BGS Marine Geology and Operations Team Leader  Representing: EMODnet-Geology Project  UK Marine Environment Mapping Programme (MAREMAP) European Geological Surveys (EuroGeoSurveys) European Consortium for Ocean Research Drilling (ECORD) agst@bgs.ac.uk    </vt:lpstr>
      <vt:lpstr>Mapping the geology of Europe’s seabed and coastal zone Key priorities 1. Identify existing data 2. Integrate and harmonise information if possible</vt:lpstr>
      <vt:lpstr>PowerPoint Presentation</vt:lpstr>
      <vt:lpstr>PowerPoint Presentation</vt:lpstr>
    </vt:vector>
  </TitlesOfParts>
  <Manager>Ian Jackson</Manager>
  <Company>BGS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dbk</dc:creator>
  <cp:lastModifiedBy>Stevenson, Alan G.</cp:lastModifiedBy>
  <cp:revision>345</cp:revision>
  <cp:lastPrinted>2000-04-13T10:01:09Z</cp:lastPrinted>
  <dcterms:created xsi:type="dcterms:W3CDTF">2009-03-02T10:01:17Z</dcterms:created>
  <dcterms:modified xsi:type="dcterms:W3CDTF">2014-12-02T10:47:45Z</dcterms:modified>
</cp:coreProperties>
</file>