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6"/>
  </p:notesMasterIdLst>
  <p:sldIdLst>
    <p:sldId id="287" r:id="rId3"/>
    <p:sldId id="286" r:id="rId4"/>
    <p:sldId id="291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27" autoAdjust="0"/>
  </p:normalViewPr>
  <p:slideViewPr>
    <p:cSldViewPr>
      <p:cViewPr varScale="1">
        <p:scale>
          <a:sx n="91" d="100"/>
          <a:sy n="91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9400-69A8-4AE5-A13A-2994F2DCB7D8}" type="datetimeFigureOut">
              <a:rPr lang="pt-PT" smtClean="0"/>
              <a:pPr/>
              <a:t>27-11-2014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C940-B223-4D2A-9774-B99036E0BCE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132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C940-B223-4D2A-9774-B99036E0BCEF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7169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3292477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5614" y="6461127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1926" y="258765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4" y="3328989"/>
            <a:ext cx="28479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5"/>
            <a:ext cx="31607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7"/>
            <a:ext cx="7869600" cy="230832"/>
          </a:xfrm>
        </p:spPr>
        <p:txBody>
          <a:bodyPr/>
          <a:lstStyle>
            <a:lvl1pPr algn="r">
              <a:defRPr/>
            </a:lvl1pPr>
            <a:lvl2pPr marL="171450" indent="-171450">
              <a:buFont typeface="Wingdings" charset="2"/>
              <a:buChar char="§"/>
              <a:defRPr sz="1350" b="0" i="0" baseline="0">
                <a:latin typeface="Verdana"/>
              </a:defRPr>
            </a:lvl2pPr>
            <a:lvl3pPr marL="342900" indent="-171450">
              <a:buClr>
                <a:srgbClr val="37ACDE"/>
              </a:buClr>
              <a:buFont typeface="Verdana"/>
              <a:buChar char="•"/>
              <a:defRPr sz="1200" baseline="0">
                <a:latin typeface="Verdana"/>
              </a:defRPr>
            </a:lvl3pPr>
            <a:lvl4pPr marL="514350" indent="-171450">
              <a:lnSpc>
                <a:spcPts val="18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200" baseline="0">
                <a:solidFill>
                  <a:srgbClr val="004494"/>
                </a:solidFill>
                <a:latin typeface="Verdana"/>
              </a:defRPr>
            </a:lvl4pPr>
            <a:lvl5pPr marL="685800" indent="-171450">
              <a:lnSpc>
                <a:spcPts val="18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2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E17FB-6A9D-47A1-A318-4BEE1101DC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5FE5-8816-4CD7-8CF5-723A534CFC75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60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3636" y="1339850"/>
            <a:ext cx="323165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8552" y="1339850"/>
            <a:ext cx="115416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157D9-BBF0-49F2-8ED3-25E22DA765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CC63-FF80-45EE-B9F7-E0754120846B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90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6F6510-FEC5-473F-8C77-1303F1B0BE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3FF5-52B1-43E2-993E-3F23221C3D55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56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D85F2-17CA-40BC-8E58-971223202D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7F63-4A32-43BA-B34D-B71762EDEEFE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53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44D71-467C-447B-A4F0-ED347A3EBC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C9571-0ED9-4343-BEE6-F01DB66FD3B3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95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9F325-9569-492C-A677-6686396205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C066-3BD6-4D64-836C-EDA87B5BCA96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945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CF2CC-C908-43B5-8FA2-76E4126678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FBDB-9CBF-4F95-9470-4209E6DCC57E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2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40D80-0FFE-42F2-A55F-833DB650B1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AE7E-BB16-4481-A748-5E3C9DA00A40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11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A5BAE-763C-4A05-9ACC-FB79C0F158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1C19-09BF-4B74-8802-4C625D453429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78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FDA6D-3787-4E1B-BA29-9222437DA8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B623-AB4F-415F-B3E5-FE82D213BC93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60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DA71A-6780-4EE8-B8FE-262E8F4F4B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9B36-AF8D-46AF-AB2E-CF567F6D8BFF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8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154162"/>
          </a:xfrm>
        </p:spPr>
        <p:txBody>
          <a:bodyPr/>
          <a:lstStyle>
            <a:lvl2pPr marL="171450" indent="-171450">
              <a:buFont typeface="Verdana"/>
              <a:buChar char="•"/>
              <a:defRPr sz="1350" b="0" i="0" baseline="0">
                <a:latin typeface="Verdana"/>
              </a:defRPr>
            </a:lvl2pPr>
            <a:lvl3pPr marL="342900" indent="-171450">
              <a:buClr>
                <a:srgbClr val="37ACDE"/>
              </a:buClr>
              <a:buFont typeface="Wingdings" charset="2"/>
              <a:buChar char="§"/>
              <a:defRPr sz="1200" baseline="0">
                <a:latin typeface="Verdana"/>
              </a:defRPr>
            </a:lvl3pPr>
            <a:lvl4pPr marL="514350" indent="-171450">
              <a:lnSpc>
                <a:spcPts val="18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200" baseline="0">
                <a:solidFill>
                  <a:srgbClr val="004494"/>
                </a:solidFill>
                <a:latin typeface="Verdana"/>
              </a:defRPr>
            </a:lvl4pPr>
            <a:lvl5pPr marL="685800" indent="-171450">
              <a:lnSpc>
                <a:spcPts val="18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2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AAE6F-F712-4CC8-9EA2-306B203A1D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9239-70F6-4790-9DEA-4BF154FC6306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055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DDFC2-50AB-49E8-A2E8-51A2441D0E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8D45-9688-46D7-AE9C-9CAC51B900EC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86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323165"/>
          </a:xfrm>
        </p:spPr>
        <p:txBody>
          <a:bodyPr/>
          <a:lstStyle>
            <a:lvl1pPr algn="l">
              <a:defRPr sz="21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76070"/>
            <a:ext cx="7772400" cy="230832"/>
          </a:xfrm>
        </p:spPr>
        <p:txBody>
          <a:bodyPr anchor="b"/>
          <a:lstStyle>
            <a:lvl1pPr marL="0" indent="0">
              <a:buNone/>
              <a:defRPr sz="1350" baseline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F0345-7680-494F-A179-C678E2EB77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D20B-49C2-41A4-9E43-26FAE87EDCB6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0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7869600" cy="3231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154162"/>
          </a:xfrm>
        </p:spPr>
        <p:txBody>
          <a:bodyPr/>
          <a:lstStyle>
            <a:lvl1pPr>
              <a:defRPr sz="1350"/>
            </a:lvl1pPr>
            <a:lvl2pPr marL="171450" indent="-171450">
              <a:buFont typeface="Verdana"/>
              <a:buChar char="•"/>
              <a:defRPr sz="1350" baseline="0"/>
            </a:lvl2pPr>
            <a:lvl3pPr marL="342900" indent="-171450">
              <a:buFont typeface="Wingdings" charset="2"/>
              <a:buChar char="§"/>
              <a:defRPr sz="1200"/>
            </a:lvl3pPr>
            <a:lvl4pPr>
              <a:defRPr sz="1200" baseline="0"/>
            </a:lvl4pPr>
            <a:lvl5pPr marL="685800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7"/>
            <a:ext cx="3819600" cy="1154162"/>
          </a:xfrm>
        </p:spPr>
        <p:txBody>
          <a:bodyPr/>
          <a:lstStyle>
            <a:lvl1pPr>
              <a:defRPr sz="1350"/>
            </a:lvl1pPr>
            <a:lvl2pPr marL="171450" indent="-171450">
              <a:buFont typeface="Verdana"/>
              <a:buChar char="•"/>
              <a:defRPr sz="1350"/>
            </a:lvl2pPr>
            <a:lvl3pPr marL="342900" indent="-171450">
              <a:buFont typeface="Wingdings" charset="2"/>
              <a:buChar char="§"/>
              <a:defRPr sz="1200"/>
            </a:lvl3pPr>
            <a:lvl4pPr>
              <a:defRPr sz="1200" baseline="0"/>
            </a:lvl4pPr>
            <a:lvl5pPr>
              <a:defRPr sz="1200" baseline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50B61-77E8-45AA-A986-8A301CE0AB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A38A1-391B-439D-BE11-5ED8E2504FF2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68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EB77B-2D7B-48B3-879A-30493E495C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64B1-BB26-4A25-8724-72C7D6A14937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0261-8FC5-4C72-A690-511CE4EF9D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7B4F-12CE-424F-A2A4-0920C95A05B5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9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2520000" cy="461665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2520000" cy="1384995"/>
          </a:xfrm>
        </p:spPr>
        <p:txBody>
          <a:bodyPr/>
          <a:lstStyle>
            <a:lvl1pPr>
              <a:defRPr sz="1350"/>
            </a:lvl1pPr>
            <a:lvl2pPr marL="171450" indent="-171450">
              <a:buFont typeface="Verdana"/>
              <a:buChar char="•"/>
              <a:defRPr sz="1350" baseline="0"/>
            </a:lvl2pPr>
            <a:lvl3pPr marL="342900" indent="-171450">
              <a:buFont typeface="Wingdings" charset="2"/>
              <a:buChar char="§"/>
              <a:defRPr sz="1200"/>
            </a:lvl3pPr>
            <a:lvl4pPr>
              <a:defRPr sz="1200" baseline="0"/>
            </a:lvl4pPr>
            <a:lvl5pPr marL="685800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6"/>
            <a:ext cx="5040000" cy="1154162"/>
          </a:xfrm>
        </p:spPr>
        <p:txBody>
          <a:bodyPr/>
          <a:lstStyle>
            <a:lvl1pPr>
              <a:defRPr sz="1350"/>
            </a:lvl1pPr>
            <a:lvl2pPr marL="171450" indent="-171450">
              <a:buFont typeface="Verdana"/>
              <a:buChar char="•"/>
              <a:defRPr sz="1350"/>
            </a:lvl2pPr>
            <a:lvl3pPr marL="342900" indent="-171450">
              <a:buFont typeface="Wingdings" charset="2"/>
              <a:buChar char="§"/>
              <a:defRPr sz="1200"/>
            </a:lvl3pPr>
            <a:lvl4pPr>
              <a:defRPr sz="1200" baseline="0"/>
            </a:lvl4pPr>
            <a:lvl5pPr>
              <a:defRPr sz="1200" baseline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617F3-051B-4FF7-BEE1-1A84C5F9BB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B94E-BA6F-4587-8A4F-3150CC6F656C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01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36507"/>
            <a:ext cx="5486400" cy="23083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1"/>
            <a:ext cx="5486400" cy="23083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179536"/>
          </a:xfrm>
        </p:spPr>
        <p:txBody>
          <a:bodyPr/>
          <a:lstStyle>
            <a:lvl1pPr marL="0" indent="0">
              <a:lnSpc>
                <a:spcPts val="135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BC303-DA59-4AD4-AF5C-413746D937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3E83-7CDE-4090-9855-0F250BA49AC7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57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91587" y="2416176"/>
            <a:ext cx="1615827" cy="18466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496AB-5A74-4495-BB58-DA83DC1C6D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1F74-63B9-4B0A-A6C8-03E2659DE7A4}" type="datetime3">
              <a:rPr lang="en-US"/>
              <a:pPr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75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9" y="1612902"/>
            <a:ext cx="787082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9" y="2416176"/>
            <a:ext cx="78708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750" b="0">
                <a:solidFill>
                  <a:srgbClr val="00449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339A4E-2DBA-4C22-8746-5EBA4A4576B6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5614" y="6461127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1926" y="258765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5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1935D2-E852-47DA-97A6-996E1D8FA596}" type="datetime3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54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100" b="1">
          <a:solidFill>
            <a:srgbClr val="004494"/>
          </a:solidFill>
          <a:latin typeface="Verdana"/>
          <a:ea typeface="ＭＳ Ｐゴシック" panose="020B0600070205080204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004494"/>
          </a:solidFill>
          <a:latin typeface="Verdana" charset="0"/>
          <a:ea typeface="ＭＳ Ｐゴシック" panose="020B0600070205080204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004494"/>
          </a:solidFill>
          <a:latin typeface="Verdana" charset="0"/>
          <a:ea typeface="ＭＳ Ｐゴシック" panose="020B0600070205080204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004494"/>
          </a:solidFill>
          <a:latin typeface="Verdana" charset="0"/>
          <a:ea typeface="ＭＳ Ｐゴシック" panose="020B0600070205080204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004494"/>
          </a:solidFill>
          <a:latin typeface="Verdana" charset="0"/>
          <a:ea typeface="ＭＳ Ｐゴシック" panose="020B0600070205080204" pitchFamily="34" charset="-128"/>
          <a:cs typeface="ＭＳ Ｐゴシック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charset="0"/>
          <a:ea typeface="ＭＳ Ｐゴシック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charset="0"/>
          <a:ea typeface="ＭＳ Ｐゴシック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charset="0"/>
          <a:ea typeface="ＭＳ Ｐゴシック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257175" indent="-257175" algn="l" rtl="0" fontAlgn="base">
        <a:lnSpc>
          <a:spcPts val="18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defRPr>
          <a:solidFill>
            <a:srgbClr val="004494"/>
          </a:solidFill>
          <a:latin typeface="Verdana"/>
          <a:ea typeface="ＭＳ Ｐゴシック" panose="020B0600070205080204" pitchFamily="34" charset="-128"/>
          <a:cs typeface="ＭＳ Ｐゴシック" charset="0"/>
        </a:defRPr>
      </a:lvl1pPr>
      <a:lvl2pPr marL="171450" indent="-171450" algn="l" rtl="0" fontAlgn="base">
        <a:lnSpc>
          <a:spcPts val="18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•"/>
        <a:defRPr>
          <a:solidFill>
            <a:srgbClr val="004494"/>
          </a:solidFill>
          <a:latin typeface="Verdana"/>
          <a:ea typeface="ＭＳ Ｐゴシック" panose="020B0600070205080204" pitchFamily="34" charset="-128"/>
        </a:defRPr>
      </a:lvl2pPr>
      <a:lvl3pPr marL="342900" indent="-171450" algn="l" rtl="0" fontAlgn="base">
        <a:lnSpc>
          <a:spcPts val="1800"/>
        </a:lnSpc>
        <a:spcBef>
          <a:spcPct val="0"/>
        </a:spcBef>
        <a:spcAft>
          <a:spcPct val="0"/>
        </a:spcAft>
        <a:buClr>
          <a:srgbClr val="37ACDE"/>
        </a:buClr>
        <a:buFont typeface="Wingdings" panose="05000000000000000000" pitchFamily="2" charset="2"/>
        <a:buChar char="§"/>
        <a:defRPr sz="1200">
          <a:solidFill>
            <a:srgbClr val="004494"/>
          </a:solidFill>
          <a:latin typeface="Verdana"/>
          <a:ea typeface="ＭＳ Ｐゴシック" panose="020B0600070205080204" pitchFamily="34" charset="-128"/>
        </a:defRPr>
      </a:lvl3pPr>
      <a:lvl4pPr marL="514350" indent="-171450" algn="l" rtl="0" fontAlgn="base">
        <a:lnSpc>
          <a:spcPts val="18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200">
          <a:solidFill>
            <a:srgbClr val="004494"/>
          </a:solidFill>
          <a:latin typeface="Verdana"/>
          <a:ea typeface="ＭＳ Ｐゴシック" panose="020B0600070205080204" pitchFamily="34" charset="-128"/>
        </a:defRPr>
      </a:lvl4pPr>
      <a:lvl5pPr marL="685800" indent="-171450" algn="l" rtl="0" fontAlgn="base">
        <a:lnSpc>
          <a:spcPts val="18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–"/>
        <a:defRPr sz="1200">
          <a:solidFill>
            <a:srgbClr val="004494"/>
          </a:solidFill>
          <a:latin typeface="Verdana"/>
          <a:ea typeface="ＭＳ Ｐゴシック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1A57-C170-4BF1-8610-1556A45D8B5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7707B-A8B7-426A-9BED-CFC23E0FC675}" type="datetime3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 November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9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anose="05000000000000000000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580111" y="108824"/>
            <a:ext cx="3431483" cy="43021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/>
                <a:ea typeface="ＭＳ Ｐゴシック" panose="020B0600070205080204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6119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9548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2977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16406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Joint Research Centre</a:t>
            </a:r>
            <a:endParaRPr lang="en-US" b="0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835372" y="548680"/>
            <a:ext cx="2964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sz="750" b="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www.jrc.ec.europa.eu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576" y="1977155"/>
            <a:ext cx="4545432" cy="42034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/>
                <a:ea typeface="ＭＳ Ｐゴシック" panose="020B0600070205080204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6119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9548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2977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16406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FERNANDO TEMPERA, EC-JRC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057" y="1271404"/>
            <a:ext cx="533752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HARMONIZED ECOSYSTEM SERVICE</a:t>
            </a:r>
          </a:p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MAPS FOR THE NORTH ATLANTIC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089" y="2327672"/>
            <a:ext cx="8470270" cy="418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u="sng" dirty="0">
                <a:solidFill>
                  <a:srgbClr val="7030A0"/>
                </a:solidFill>
                <a:cs typeface="Arial" charset="0"/>
              </a:rPr>
              <a:t>Ecosystem Services</a:t>
            </a:r>
          </a:p>
          <a:p>
            <a:pPr algn="just">
              <a:lnSpc>
                <a:spcPts val="2400"/>
              </a:lnSpc>
            </a:pP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Mapping and quantifying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natural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systems’ utilitarian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value to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Man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facilitates the communication of their</a:t>
            </a:r>
            <a:b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societal goods, benefits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and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value to the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neighbouring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communities.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An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Ecosystem Service translation of the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habitat maps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to be produced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will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highlight benefit hotspots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and help planning sustainable ecosystem uses.</a:t>
            </a:r>
          </a:p>
          <a:p>
            <a:pPr algn="just">
              <a:lnSpc>
                <a:spcPts val="2400"/>
              </a:lnSpc>
            </a:pPr>
            <a:endParaRPr lang="en-US" sz="1600" dirty="0">
              <a:solidFill>
                <a:srgbClr val="7030A0"/>
              </a:solidFill>
              <a:cs typeface="Arial" charset="0"/>
            </a:endParaRPr>
          </a:p>
          <a:p>
            <a:pPr fontAlgn="base">
              <a:lnSpc>
                <a:spcPts val="2400"/>
              </a:lnSpc>
            </a:pPr>
            <a:r>
              <a:rPr lang="en-GB" sz="1600" b="1" u="sng" dirty="0" smtClean="0">
                <a:solidFill>
                  <a:srgbClr val="7030A0"/>
                </a:solidFill>
                <a:cs typeface="Arial" charset="0"/>
              </a:rPr>
              <a:t>Policy Drivers</a:t>
            </a:r>
          </a:p>
          <a:p>
            <a:pPr marL="257175" indent="-257175" fontAlgn="base">
              <a:lnSpc>
                <a:spcPts val="22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Convention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on Biological Diversity (CBD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) -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Aichi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Target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11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257175" indent="-257175" fontAlgn="base">
              <a:lnSpc>
                <a:spcPts val="22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EU Biodiversity Strategy to 2020 - </a:t>
            </a:r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Action </a:t>
            </a:r>
            <a:r>
              <a:rPr lang="en-GB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5, </a:t>
            </a:r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Target </a:t>
            </a:r>
            <a:r>
              <a:rPr lang="en-GB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</a:t>
            </a:r>
          </a:p>
          <a:p>
            <a:pPr marL="257175" indent="-257175" fontAlgn="base">
              <a:lnSpc>
                <a:spcPts val="22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Marine Strategy Framework D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irective</a:t>
            </a:r>
          </a:p>
          <a:p>
            <a:pPr marL="257175" indent="-257175" fontAlgn="base">
              <a:lnSpc>
                <a:spcPts val="22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Marine Spatial Planning Directive</a:t>
            </a: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257175" indent="-257175" fontAlgn="base">
              <a:lnSpc>
                <a:spcPts val="22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Intergovernmental Platform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on Biodiversity and Ecosystem Services (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IPBES)</a:t>
            </a:r>
            <a:endParaRPr lang="en-GB" sz="1600" dirty="0" smtClean="0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3756" y="1052736"/>
            <a:ext cx="3332630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87001" y="199319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MAIN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743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1750" y="5111577"/>
            <a:ext cx="889364" cy="118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7323" y="5246084"/>
            <a:ext cx="813149" cy="117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79512" y="126876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DISTRIBUTION AND QUANTIFICATION</a:t>
            </a:r>
          </a:p>
          <a:p>
            <a:pPr algn="r"/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OF MARINE ECOSYSTEM SERVICES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001" y="199319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PRIORITIES</a:t>
            </a:r>
            <a:endParaRPr lang="en-GB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916832"/>
            <a:ext cx="64087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u="sng" dirty="0" smtClean="0">
                <a:solidFill>
                  <a:srgbClr val="7030A0"/>
                </a:solidFill>
                <a:cs typeface="Arial" charset="0"/>
              </a:rPr>
              <a:t>Classification systems </a:t>
            </a:r>
            <a:r>
              <a:rPr lang="en-GB" sz="1600" i="1" u="sng" dirty="0">
                <a:solidFill>
                  <a:srgbClr val="7030A0"/>
                </a:solidFill>
                <a:cs typeface="Arial" charset="0"/>
              </a:rPr>
              <a:t>for habitats and ecosystem </a:t>
            </a:r>
            <a:r>
              <a:rPr lang="en-GB" sz="1600" i="1" u="sng" dirty="0" smtClean="0">
                <a:solidFill>
                  <a:srgbClr val="7030A0"/>
                </a:solidFill>
                <a:cs typeface="Arial" charset="0"/>
              </a:rPr>
              <a:t>services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EUNIS development (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Galparsoro </a:t>
            </a:r>
            <a:r>
              <a:rPr lang="en-US" sz="1600" dirty="0">
                <a:solidFill>
                  <a:srgbClr val="FFC000"/>
                </a:solidFill>
                <a:cs typeface="Arial" charset="0"/>
              </a:rPr>
              <a:t>et al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., 2012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)</a:t>
            </a:r>
            <a:endParaRPr lang="en-US" sz="1600" i="1" dirty="0">
              <a:solidFill>
                <a:schemeClr val="accent6">
                  <a:lumMod val="40000"/>
                  <a:lumOff val="60000"/>
                </a:schemeClr>
              </a:solidFill>
              <a:cs typeface="Arial" charset="0"/>
            </a:endParaRP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Trans-Atlantic habitat translation/harmonisation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Hierarchical or non-hierarchical approach? CMECS?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Marine </a:t>
            </a:r>
            <a:r>
              <a:rPr lang="fr-FR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Ecosystem</a:t>
            </a:r>
            <a:r>
              <a:rPr lang="fr-FR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Services </a:t>
            </a:r>
            <a:r>
              <a:rPr lang="fr-FR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review</a:t>
            </a:r>
            <a:r>
              <a:rPr lang="fr-FR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(</a:t>
            </a:r>
            <a:r>
              <a:rPr lang="fr-FR" sz="1600" dirty="0" smtClean="0">
                <a:solidFill>
                  <a:srgbClr val="FFC000"/>
                </a:solidFill>
                <a:cs typeface="Arial" charset="0"/>
              </a:rPr>
              <a:t>Liquete </a:t>
            </a:r>
            <a:r>
              <a:rPr lang="fr-FR" sz="1600" dirty="0">
                <a:solidFill>
                  <a:srgbClr val="FFC000"/>
                </a:solidFill>
                <a:cs typeface="Arial" charset="0"/>
              </a:rPr>
              <a:t>et </a:t>
            </a:r>
            <a:r>
              <a:rPr lang="fr-FR" sz="1600" dirty="0" smtClean="0">
                <a:solidFill>
                  <a:srgbClr val="FFC000"/>
                </a:solidFill>
                <a:cs typeface="Arial" charset="0"/>
              </a:rPr>
              <a:t>al., 2013</a:t>
            </a:r>
            <a:r>
              <a:rPr lang="fr-FR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)</a:t>
            </a:r>
            <a:endParaRPr lang="en-GB" sz="1600" dirty="0">
              <a:solidFill>
                <a:schemeClr val="accent6">
                  <a:lumMod val="40000"/>
                  <a:lumOff val="60000"/>
                </a:schemeClr>
              </a:solidFill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600" i="1" u="sng" dirty="0" smtClean="0">
                <a:solidFill>
                  <a:srgbClr val="7030A0"/>
                </a:solidFill>
                <a:cs typeface="Arial" charset="0"/>
              </a:rPr>
              <a:t>Data collation</a:t>
            </a:r>
          </a:p>
          <a:p>
            <a:r>
              <a:rPr lang="en-GB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Seabed broad-scale data available from: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UNEP Global Seafloor Geomorphic Features Map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EUSeaMap</a:t>
            </a:r>
            <a:r>
              <a:rPr lang="en-GB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, </a:t>
            </a:r>
            <a:r>
              <a:rPr lang="en-GB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EUSeaMap</a:t>
            </a:r>
            <a:r>
              <a:rPr lang="en-GB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2, </a:t>
            </a:r>
            <a:r>
              <a:rPr lang="en-GB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MeshAtlantic</a:t>
            </a:r>
            <a:endParaRPr lang="en-GB" sz="1600" dirty="0" smtClean="0">
              <a:solidFill>
                <a:schemeClr val="accent6">
                  <a:lumMod val="40000"/>
                  <a:lumOff val="60000"/>
                </a:schemeClr>
              </a:solidFill>
              <a:cs typeface="Arial" charset="0"/>
            </a:endParaRPr>
          </a:p>
          <a:p>
            <a:r>
              <a:rPr lang="en-GB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Need to complete deep-sea and offshore areas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600" i="1" u="sng" dirty="0" smtClean="0">
                <a:solidFill>
                  <a:srgbClr val="7030A0"/>
                </a:solidFill>
                <a:cs typeface="Arial" charset="0"/>
              </a:rPr>
              <a:t>Marine </a:t>
            </a:r>
            <a:r>
              <a:rPr lang="en-GB" sz="1600" i="1" u="sng" dirty="0">
                <a:solidFill>
                  <a:srgbClr val="7030A0"/>
                </a:solidFill>
                <a:cs typeface="Arial" charset="0"/>
              </a:rPr>
              <a:t>Ecosystem </a:t>
            </a:r>
            <a:r>
              <a:rPr lang="en-GB" sz="1600" i="1" u="sng" dirty="0" smtClean="0">
                <a:solidFill>
                  <a:srgbClr val="7030A0"/>
                </a:solidFill>
                <a:cs typeface="Arial" charset="0"/>
              </a:rPr>
              <a:t>Service inventory per habitat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61030" y="3670809"/>
            <a:ext cx="1755555" cy="140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7654" y="5371515"/>
            <a:ext cx="844786" cy="117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3982" y="5493884"/>
            <a:ext cx="882434" cy="118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4288" y="5597445"/>
            <a:ext cx="905402" cy="117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1230" y="1735312"/>
            <a:ext cx="1896516" cy="174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carte_eunis_europe_totale_redui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9992" y="3669495"/>
            <a:ext cx="1712775" cy="139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Rectangle 31"/>
          <p:cNvSpPr/>
          <p:nvPr/>
        </p:nvSpPr>
        <p:spPr>
          <a:xfrm>
            <a:off x="107504" y="5283856"/>
            <a:ext cx="7416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Compilations available from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e.g., 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Galparsoro </a:t>
            </a:r>
            <a:r>
              <a:rPr lang="en-US" sz="1600" dirty="0">
                <a:solidFill>
                  <a:srgbClr val="FFC000"/>
                </a:solidFill>
                <a:cs typeface="Arial" charset="0"/>
              </a:rPr>
              <a:t>et al. (2014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),</a:t>
            </a:r>
            <a:br>
              <a:rPr lang="en-US" sz="1600" dirty="0" smtClean="0">
                <a:solidFill>
                  <a:srgbClr val="FFC000"/>
                </a:solidFill>
                <a:cs typeface="Arial" charset="0"/>
              </a:rPr>
            </a:br>
            <a:r>
              <a:rPr lang="pt-PT" sz="1600" dirty="0" err="1" smtClean="0">
                <a:solidFill>
                  <a:srgbClr val="FFC000"/>
                </a:solidFill>
                <a:cs typeface="Arial" charset="0"/>
              </a:rPr>
              <a:t>Potts</a:t>
            </a:r>
            <a:r>
              <a:rPr lang="pt-PT" sz="160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pt-PT" sz="1600" dirty="0" err="1">
                <a:solidFill>
                  <a:srgbClr val="FFC000"/>
                </a:solidFill>
                <a:cs typeface="Arial" charset="0"/>
              </a:rPr>
              <a:t>et</a:t>
            </a:r>
            <a:r>
              <a:rPr lang="pt-PT" sz="1600" dirty="0">
                <a:solidFill>
                  <a:srgbClr val="FFC000"/>
                </a:solidFill>
                <a:cs typeface="Arial" charset="0"/>
              </a:rPr>
              <a:t> al. (</a:t>
            </a:r>
            <a:r>
              <a:rPr lang="pt-PT" sz="1600" dirty="0" smtClean="0">
                <a:solidFill>
                  <a:srgbClr val="FFC000"/>
                </a:solidFill>
                <a:cs typeface="Arial" charset="0"/>
              </a:rPr>
              <a:t>2013), 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Armstrong </a:t>
            </a:r>
            <a:r>
              <a:rPr lang="en-US" sz="1600" dirty="0">
                <a:solidFill>
                  <a:srgbClr val="FFC000"/>
                </a:solidFill>
                <a:cs typeface="Arial" charset="0"/>
              </a:rPr>
              <a:t>et al. (2012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), </a:t>
            </a:r>
            <a:r>
              <a:rPr lang="en-US" sz="1600" dirty="0" err="1" smtClean="0">
                <a:solidFill>
                  <a:srgbClr val="FFC000"/>
                </a:solidFill>
                <a:cs typeface="Arial" charset="0"/>
              </a:rPr>
              <a:t>Salomidi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cs typeface="Arial" charset="0"/>
              </a:rPr>
              <a:t>et al. (2012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),</a:t>
            </a:r>
            <a:br>
              <a:rPr lang="en-US" sz="1600" dirty="0" smtClean="0">
                <a:solidFill>
                  <a:srgbClr val="FFC000"/>
                </a:solidFill>
                <a:cs typeface="Arial" charset="0"/>
              </a:rPr>
            </a:br>
            <a:r>
              <a:rPr lang="en-US" sz="1600" i="1" dirty="0" smtClean="0">
                <a:solidFill>
                  <a:srgbClr val="FFC000"/>
                </a:solidFill>
                <a:cs typeface="Arial" charset="0"/>
              </a:rPr>
              <a:t>Millennium </a:t>
            </a:r>
            <a:r>
              <a:rPr lang="en-US" sz="1600" i="1" dirty="0">
                <a:solidFill>
                  <a:srgbClr val="FFC000"/>
                </a:solidFill>
                <a:cs typeface="Arial" charset="0"/>
              </a:rPr>
              <a:t>Ecosystem Assessment</a:t>
            </a:r>
            <a:r>
              <a:rPr lang="en-US" sz="1600" dirty="0">
                <a:solidFill>
                  <a:srgbClr val="FFC000"/>
                </a:solidFill>
                <a:cs typeface="Arial" charset="0"/>
              </a:rPr>
              <a:t> (2005</a:t>
            </a: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)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Need to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continue completing the inventory and updating</a:t>
            </a:r>
            <a:endParaRPr lang="en-GB" sz="16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580111" y="108824"/>
            <a:ext cx="3431483" cy="43021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/>
                <a:ea typeface="ＭＳ Ｐゴシック" panose="020B0600070205080204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6119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9548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2977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16406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Marine Ecosystem Services</a:t>
            </a:r>
            <a:endParaRPr lang="en-US" b="0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8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06" y="996409"/>
            <a:ext cx="8895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i="1" u="sng" dirty="0" smtClean="0">
                <a:solidFill>
                  <a:schemeClr val="accent6">
                    <a:lumMod val="75000"/>
                  </a:schemeClr>
                </a:solidFill>
              </a:rPr>
              <a:t>Habitat classification</a:t>
            </a:r>
            <a:endParaRPr lang="en-GB" sz="1500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Harmonize approaches: EUNIS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CMECS</a:t>
            </a:r>
            <a:endParaRPr lang="en-GB" sz="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</a:rPr>
              <a:t>Also important: establish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North Atlantic Biogeographic boundaries (seabed and pelagic domains)</a:t>
            </a:r>
          </a:p>
          <a:p>
            <a:endParaRPr lang="en-GB" sz="14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500" i="1" u="sng" dirty="0">
                <a:solidFill>
                  <a:schemeClr val="accent6">
                    <a:lumMod val="75000"/>
                  </a:schemeClr>
                </a:solidFill>
              </a:rPr>
              <a:t>Data collation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Merge and compile further 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harmonised seabed and pelagic habitat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occurrences</a:t>
            </a:r>
          </a:p>
          <a:p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</a:rPr>
              <a:t>Also important: define spatial scale, minimum mapping unit, data aggregation rules</a:t>
            </a:r>
          </a:p>
          <a:p>
            <a:endParaRPr lang="en-GB" sz="1400" i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500" i="1" u="sng" dirty="0">
                <a:solidFill>
                  <a:schemeClr val="accent6">
                    <a:lumMod val="75000"/>
                  </a:schemeClr>
                </a:solidFill>
              </a:rPr>
              <a:t>Habitat </a:t>
            </a:r>
            <a:r>
              <a:rPr lang="en-GB" sz="1500" i="1" u="sng" dirty="0" smtClean="0">
                <a:solidFill>
                  <a:schemeClr val="accent6">
                    <a:lumMod val="75000"/>
                  </a:schemeClr>
                </a:solidFill>
              </a:rPr>
              <a:t>mapping</a:t>
            </a:r>
            <a:endParaRPr lang="en-GB" sz="1500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Segment the 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seafloor and the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water-column 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 habitat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classes</a:t>
            </a:r>
          </a:p>
          <a:p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Also important: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</a:rPr>
              <a:t>analysis of satellite imagery and oceanographic models to localize consistent regimes; spatially-explicit predictive models) 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500" i="1" u="sng" dirty="0">
                <a:solidFill>
                  <a:schemeClr val="accent6">
                    <a:lumMod val="75000"/>
                  </a:schemeClr>
                </a:solidFill>
              </a:rPr>
              <a:t>Marine Ecosystem </a:t>
            </a:r>
            <a:r>
              <a:rPr lang="en-GB" sz="1500" i="1" u="sng" dirty="0" smtClean="0">
                <a:solidFill>
                  <a:schemeClr val="accent6">
                    <a:lumMod val="75000"/>
                  </a:schemeClr>
                </a:solidFill>
              </a:rPr>
              <a:t>Services inventory</a:t>
            </a:r>
            <a:endParaRPr lang="en-GB" sz="1500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Inventory CICES Ecosystem Services associated to each habitat (relationship likely specific to biogeographic region)</a:t>
            </a:r>
          </a:p>
          <a:p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Also important: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</a:rPr>
              <a:t>Review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CICES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</a:rPr>
              <a:t>(strengthen marine perspective)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500" i="1" u="sng" dirty="0">
                <a:solidFill>
                  <a:schemeClr val="accent6">
                    <a:lumMod val="75000"/>
                  </a:schemeClr>
                </a:solidFill>
              </a:rPr>
              <a:t>Ecosystem Service m</a:t>
            </a:r>
            <a:r>
              <a:rPr lang="en-GB" sz="1500" i="1" u="sng" dirty="0" smtClean="0">
                <a:solidFill>
                  <a:schemeClr val="accent6">
                    <a:lumMod val="75000"/>
                  </a:schemeClr>
                </a:solidFill>
              </a:rPr>
              <a:t>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 habitat maps and information on ecosystem services provided by each habitat to map distribution of ecosystem services</a:t>
            </a:r>
            <a:endParaRPr lang="en-US" sz="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Also important: Quantify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</a:rPr>
              <a:t>and model natural provision rates and anthropogenic demand scenarios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to assess sustainability and define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</a:rPr>
              <a:t>management (service-specific models)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306" y="85179"/>
            <a:ext cx="3775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IMPLEMENTATION MEASURES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580111" y="108824"/>
            <a:ext cx="3431483" cy="43021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/>
                <a:ea typeface="ＭＳ Ｐゴシック" panose="020B0600070205080204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494"/>
                </a:solidFill>
                <a:latin typeface="Verdana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6119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9548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2977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16406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Marine Ecosystem Services</a:t>
            </a:r>
            <a:endParaRPr lang="en-US" b="0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2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5408</TotalTime>
  <Words>287</Words>
  <Application>Microsoft Office PowerPoint</Application>
  <PresentationFormat>On-screen Show (4:3)</PresentationFormat>
  <Paragraphs>56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JRC_Slide_Template_EN</vt:lpstr>
      <vt:lpstr>2_JRC_Slide_Template_EN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FTempera</dc:creator>
  <cp:lastModifiedBy> </cp:lastModifiedBy>
  <cp:revision>205</cp:revision>
  <dcterms:created xsi:type="dcterms:W3CDTF">2014-02-09T17:59:28Z</dcterms:created>
  <dcterms:modified xsi:type="dcterms:W3CDTF">2014-11-27T16:48:48Z</dcterms:modified>
</cp:coreProperties>
</file>