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604" r:id="rId4"/>
    <p:sldId id="576" r:id="rId5"/>
    <p:sldId id="593" r:id="rId6"/>
    <p:sldId id="567" r:id="rId7"/>
    <p:sldId id="612" r:id="rId8"/>
    <p:sldId id="61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33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CC"/>
    <a:srgbClr val="E4F3F4"/>
    <a:srgbClr val="D6ECEE"/>
    <a:srgbClr val="808000"/>
    <a:srgbClr val="996600"/>
    <a:srgbClr val="3366CC"/>
    <a:srgbClr val="0099FF"/>
    <a:srgbClr val="0099C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7" autoAdjust="0"/>
    <p:restoredTop sz="94407" autoAdjust="0"/>
  </p:normalViewPr>
  <p:slideViewPr>
    <p:cSldViewPr>
      <p:cViewPr>
        <p:scale>
          <a:sx n="75" d="100"/>
          <a:sy n="75" d="100"/>
        </p:scale>
        <p:origin x="-978" y="-15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6590F0E-11F2-436F-A609-CF69CA7D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19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C7FFF-4181-4A93-9B78-98E8D90F9F8F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586288" cy="344011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51338"/>
            <a:ext cx="5013325" cy="4141787"/>
          </a:xfrm>
          <a:noFill/>
          <a:ln/>
        </p:spPr>
        <p:txBody>
          <a:bodyPr/>
          <a:lstStyle/>
          <a:p>
            <a:r>
              <a:rPr lang="en-GB" smtClean="0"/>
              <a:t>The INSS established an essential national asset:</a:t>
            </a:r>
          </a:p>
          <a:p>
            <a:endParaRPr lang="en-GB" smtClean="0"/>
          </a:p>
          <a:p>
            <a:r>
              <a:rPr lang="en-GB" smtClean="0"/>
              <a:t>A Marine BASELINE DATA set </a:t>
            </a:r>
          </a:p>
          <a:p>
            <a:r>
              <a:rPr lang="en-IE" smtClean="0"/>
              <a:t>Bathymetry</a:t>
            </a:r>
          </a:p>
          <a:p>
            <a:r>
              <a:rPr lang="en-IE" smtClean="0"/>
              <a:t>Gravity </a:t>
            </a:r>
          </a:p>
          <a:p>
            <a:r>
              <a:rPr lang="en-IE" smtClean="0"/>
              <a:t>Magnetics </a:t>
            </a:r>
          </a:p>
          <a:p>
            <a:r>
              <a:rPr lang="en-IE" smtClean="0"/>
              <a:t>Pinger </a:t>
            </a:r>
          </a:p>
          <a:p>
            <a:r>
              <a:rPr lang="en-IE" smtClean="0"/>
              <a:t>Sediment Samples </a:t>
            </a:r>
          </a:p>
          <a:p>
            <a:r>
              <a:rPr lang="en-IE" smtClean="0"/>
              <a:t>Seismic (reflection &amp; refraction) </a:t>
            </a:r>
          </a:p>
          <a:p>
            <a:r>
              <a:rPr lang="en-IE" smtClean="0"/>
              <a:t>ROV</a:t>
            </a:r>
            <a:endParaRPr lang="en-GB" smtClean="0"/>
          </a:p>
          <a:p>
            <a:endParaRPr lang="en-GB" smtClean="0">
              <a:solidFill>
                <a:srgbClr val="0000FF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D8CFE2-3DB8-4C7B-85FC-729093093887}" type="slidenum">
              <a:rPr lang="en-GB" sz="1200">
                <a:solidFill>
                  <a:schemeClr val="tx1"/>
                </a:solidFill>
              </a:rPr>
              <a:pPr algn="r"/>
              <a:t>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2775" y="333375"/>
            <a:ext cx="2189163" cy="5792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6415087" cy="5792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17888" y="333375"/>
            <a:ext cx="573405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628775"/>
            <a:ext cx="4068762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6450" y="1628775"/>
            <a:ext cx="407035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5288" y="3952875"/>
            <a:ext cx="4068762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50" y="3952875"/>
            <a:ext cx="4070350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888" y="333375"/>
            <a:ext cx="573405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068762" cy="449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6450" y="1628775"/>
            <a:ext cx="4070350" cy="449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1EC8-FDB9-47F3-96C2-1E700B765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3FF7-7665-40EC-943D-4FD4C0BB0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FDE9-793C-41F8-951C-013EEAF1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9FC-D470-4285-94E0-CD41DB74A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7939-2CE8-48B3-8796-F5F890FA1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8D25-8D73-4F35-91CA-705D01520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B8A0-02C6-4648-977C-5718E03D2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71E7-E735-40AA-9EF7-4E24EF947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01C5-C536-461C-B4AE-8A15B7004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F8621-29B0-43C4-AE6D-6145A0978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F4AF-2B28-4F12-A97F-A892E66C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06876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628775"/>
            <a:ext cx="407035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A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291512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7" descr="INFOMAR_logo_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059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417888" y="333375"/>
            <a:ext cx="5734050" cy="519113"/>
          </a:xfrm>
          <a:prstGeom prst="rect">
            <a:avLst/>
          </a:prstGeom>
          <a:solidFill>
            <a:srgbClr val="638CCF">
              <a:alpha val="89018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5000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99A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EC191E8-3C3A-4758-8292-A0C8D80A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koenig_flypast.wmv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j0402205"/>
          <p:cNvPicPr>
            <a:picLocks noChangeAspect="1" noChangeArrowheads="1"/>
          </p:cNvPicPr>
          <p:nvPr/>
        </p:nvPicPr>
        <p:blipFill>
          <a:blip r:embed="rId3" cstate="print">
            <a:lum bright="6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INFOMAR_logo_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15888"/>
            <a:ext cx="1840114" cy="23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M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5949950"/>
            <a:ext cx="247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0" y="2636838"/>
            <a:ext cx="9144000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/>
              <a:t>Ireland’s Marine Mapping Programme &amp; Atlantic Priorities </a:t>
            </a:r>
            <a:r>
              <a:rPr lang="en-IE" sz="2400" b="1" dirty="0"/>
              <a:t/>
            </a:r>
            <a:br>
              <a:rPr lang="en-IE" sz="2400" b="1" dirty="0"/>
            </a:br>
            <a:r>
              <a:rPr lang="en-IE" sz="2400" b="1" dirty="0"/>
              <a:t>Koen Verbruggen</a:t>
            </a:r>
            <a:br>
              <a:rPr lang="en-IE" sz="2400" b="1" dirty="0"/>
            </a:br>
            <a:r>
              <a:rPr lang="en-IE" sz="2400" b="1" dirty="0"/>
              <a:t>Geological Survey of Ireland</a:t>
            </a:r>
            <a:br>
              <a:rPr lang="en-IE" sz="2400" b="1" dirty="0"/>
            </a:br>
            <a:r>
              <a:rPr lang="en-IE" sz="2400" b="1" dirty="0"/>
              <a:t/>
            </a:r>
            <a:br>
              <a:rPr lang="en-IE" sz="2400" b="1" dirty="0"/>
            </a:br>
            <a:r>
              <a:rPr lang="en-IE" sz="2400" b="1" dirty="0"/>
              <a:t/>
            </a:r>
            <a:br>
              <a:rPr lang="en-IE" sz="2400" b="1" dirty="0"/>
            </a:br>
            <a:endParaRPr lang="en-US" sz="2400" b="1" dirty="0"/>
          </a:p>
        </p:txBody>
      </p:sp>
      <p:pic>
        <p:nvPicPr>
          <p:cNvPr id="2050" name="Picture 2" descr="X:\Logos\GSI_Logo_NEW_with_tex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67218"/>
            <a:ext cx="2483768" cy="1120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partment of Communications, Energy and Natural Resour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941168"/>
            <a:ext cx="4499992" cy="683921"/>
          </a:xfrm>
          <a:prstGeom prst="rect">
            <a:avLst/>
          </a:prstGeom>
          <a:noFill/>
        </p:spPr>
      </p:pic>
      <p:pic>
        <p:nvPicPr>
          <p:cNvPr id="9" name="Picture 8" descr="C:\Documents and Settings\HelenBoles\Local Settings\Temporary Internet Files\Content.Outlook\0QLXU9ZE\Glob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805264"/>
            <a:ext cx="942163" cy="9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63888" y="5940569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Atlantic Mapping Workshop</a:t>
            </a:r>
            <a:br>
              <a:rPr lang="en-IE" b="1" dirty="0" smtClean="0"/>
            </a:br>
            <a:r>
              <a:rPr lang="en-IE" b="1" dirty="0" smtClean="0"/>
              <a:t>Dublin Castle, Dec 2</a:t>
            </a:r>
            <a:r>
              <a:rPr lang="en-IE" b="1" baseline="30000" dirty="0" smtClean="0"/>
              <a:t>nd</a:t>
            </a:r>
            <a:r>
              <a:rPr lang="en-IE" b="1" dirty="0" smtClean="0"/>
              <a:t>, 2014</a:t>
            </a:r>
            <a:endParaRPr lang="en-IE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Who are we?</a:t>
            </a:r>
            <a:endParaRPr lang="en-IE" dirty="0"/>
          </a:p>
        </p:txBody>
      </p:sp>
      <p:pic>
        <p:nvPicPr>
          <p:cNvPr id="1026" name="Picture 2" descr="C:\Users\koen.verbruggen\AppData\Local\Microsoft\Windows\Temporary Internet Files\Content.Outlook\0KLE5VNJ\Globe_DesignatedAr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46852" cy="5805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41808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6982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371600"/>
            <a:ext cx="9144000" cy="519113"/>
          </a:xfrm>
        </p:spPr>
        <p:txBody>
          <a:bodyPr/>
          <a:lstStyle/>
          <a:p>
            <a:r>
              <a:rPr lang="en-IE" dirty="0" smtClean="0"/>
              <a:t>Irish National Seabed Survey (INSS) 1999-2005</a:t>
            </a:r>
            <a:endParaRPr lang="en-GB" dirty="0" smtClean="0"/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0" y="2227263"/>
            <a:ext cx="32766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sz="1800" b="1" dirty="0">
                <a:solidFill>
                  <a:schemeClr val="tx1"/>
                </a:solidFill>
                <a:latin typeface="Garamond" pitchFamily="18" charset="0"/>
              </a:rPr>
              <a:t>Zone 3 fleet: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b="1" dirty="0">
                <a:solidFill>
                  <a:schemeClr val="tx1"/>
                </a:solidFill>
                <a:latin typeface="Garamond" pitchFamily="18" charset="0"/>
              </a:rPr>
              <a:t>S.V. Bligh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b="1" dirty="0">
                <a:solidFill>
                  <a:schemeClr val="tx1"/>
                </a:solidFill>
                <a:latin typeface="Garamond" pitchFamily="18" charset="0"/>
              </a:rPr>
              <a:t>S.V. Siren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solidFill>
                  <a:schemeClr val="tx1"/>
                </a:solidFill>
                <a:latin typeface="Garamond" pitchFamily="18" charset="0"/>
              </a:rPr>
              <a:t>CIL </a:t>
            </a:r>
            <a:r>
              <a:rPr lang="en-GB" sz="1800" dirty="0" err="1">
                <a:solidFill>
                  <a:schemeClr val="tx1"/>
                </a:solidFill>
                <a:latin typeface="Garamond" pitchFamily="18" charset="0"/>
              </a:rPr>
              <a:t>Granuaile</a:t>
            </a:r>
            <a:endParaRPr lang="en-GB" sz="1800" dirty="0">
              <a:solidFill>
                <a:schemeClr val="tx1"/>
              </a:solidFill>
              <a:latin typeface="Garamond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solidFill>
                  <a:schemeClr val="tx1"/>
                </a:solidFill>
                <a:latin typeface="Garamond" pitchFamily="18" charset="0"/>
              </a:rPr>
              <a:t>R.V </a:t>
            </a:r>
            <a:r>
              <a:rPr lang="en-GB" sz="1800" dirty="0" err="1">
                <a:solidFill>
                  <a:schemeClr val="tx1"/>
                </a:solidFill>
                <a:latin typeface="Garamond" pitchFamily="18" charset="0"/>
              </a:rPr>
              <a:t>Akademic</a:t>
            </a:r>
            <a:r>
              <a:rPr lang="en-GB" sz="1800" dirty="0">
                <a:solidFill>
                  <a:schemeClr val="tx1"/>
                </a:solidFill>
                <a:latin typeface="Garamond" pitchFamily="18" charset="0"/>
              </a:rPr>
              <a:t> Boris </a:t>
            </a:r>
            <a:r>
              <a:rPr lang="en-GB" sz="1800" dirty="0" err="1">
                <a:solidFill>
                  <a:schemeClr val="tx1"/>
                </a:solidFill>
                <a:latin typeface="Garamond" pitchFamily="18" charset="0"/>
              </a:rPr>
              <a:t>Petrov</a:t>
            </a:r>
            <a:endParaRPr lang="en-GB" sz="1800" dirty="0">
              <a:solidFill>
                <a:schemeClr val="tx1"/>
              </a:solidFill>
              <a:latin typeface="Garamond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solidFill>
                  <a:schemeClr val="tx1"/>
                </a:solidFill>
                <a:latin typeface="Garamond" pitchFamily="18" charset="0"/>
              </a:rPr>
              <a:t>R.V Professor </a:t>
            </a:r>
            <a:r>
              <a:rPr lang="en-GB" sz="1800" dirty="0" err="1">
                <a:solidFill>
                  <a:schemeClr val="tx1"/>
                </a:solidFill>
                <a:latin typeface="Garamond" pitchFamily="18" charset="0"/>
              </a:rPr>
              <a:t>Logachev</a:t>
            </a:r>
            <a:endParaRPr lang="en-GB" sz="1800" dirty="0">
              <a:solidFill>
                <a:schemeClr val="tx1"/>
              </a:solidFill>
              <a:latin typeface="Garamond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solidFill>
                  <a:schemeClr val="tx1"/>
                </a:solidFill>
                <a:latin typeface="Garamond" pitchFamily="18" charset="0"/>
              </a:rPr>
              <a:t>R.V. Ocean Seeker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solidFill>
                  <a:schemeClr val="tx1"/>
                </a:solidFill>
                <a:latin typeface="Garamond" pitchFamily="18" charset="0"/>
              </a:rPr>
              <a:t>R.V. Celtic Explorer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solidFill>
                  <a:schemeClr val="tx1"/>
                </a:solidFill>
                <a:latin typeface="Garamond" pitchFamily="18" charset="0"/>
              </a:rPr>
              <a:t>R.V. Celtic Voyager</a:t>
            </a:r>
          </a:p>
          <a:p>
            <a:pPr eaLnBrk="0" hangingPunct="0">
              <a:spcBef>
                <a:spcPct val="50000"/>
              </a:spcBef>
            </a:pPr>
            <a:endParaRPr lang="en-GB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592388" y="4608513"/>
            <a:ext cx="6659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b="1"/>
              <a:t>The INSS established an essential national asset: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b="1"/>
              <a:t>A marine BASELINE DATA set to </a:t>
            </a:r>
            <a:r>
              <a:rPr lang="en-GB" b="1" u="sng"/>
              <a:t>underpin present and future Irish economic, environmental, infrastructural</a:t>
            </a:r>
            <a:r>
              <a:rPr lang="en-IE" b="1" u="sng"/>
              <a:t> </a:t>
            </a:r>
            <a:r>
              <a:rPr lang="en-GB" b="1" u="sng"/>
              <a:t>and policy decisions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b="1"/>
              <a:t>Upgraded Irish marine surveying infrastructure 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b="1"/>
              <a:t>The body of knowledge required to design, procure, build and operate a large Exclusive</a:t>
            </a:r>
            <a:r>
              <a:rPr lang="en-IE" b="1"/>
              <a:t> </a:t>
            </a:r>
            <a:r>
              <a:rPr lang="en-GB" b="1"/>
              <a:t>Economic Zone (EEZ) survey</a:t>
            </a:r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IE" b="1"/>
              <a:t>MAPPED ALL OUR WATERS OVER 200m DEEP!</a:t>
            </a:r>
            <a:endParaRPr lang="en-GB" b="1"/>
          </a:p>
        </p:txBody>
      </p:sp>
      <p:pic>
        <p:nvPicPr>
          <p:cNvPr id="40964" name="Picture 5" descr="Celtic Explorer  voyager Do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244633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INSS-2000-2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5720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0"/>
            <a:ext cx="2139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37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3" y="0"/>
            <a:ext cx="1692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50" y="0"/>
            <a:ext cx="1643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100" y="0"/>
            <a:ext cx="2247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8" descr="GSI_Logo_200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0763"/>
            <a:ext cx="17287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X:\Logos\GSI_Logo_NEW_with_text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29540"/>
            <a:ext cx="2124075" cy="958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3521075" y="218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417888" y="115888"/>
            <a:ext cx="5726112" cy="523220"/>
          </a:xfrm>
          <a:prstGeom prst="rect">
            <a:avLst/>
          </a:prstGeom>
          <a:solidFill>
            <a:srgbClr val="638CCF">
              <a:alpha val="89018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2800" b="1" dirty="0" smtClean="0">
                <a:latin typeface="+mj-lt"/>
                <a:ea typeface="+mj-ea"/>
                <a:cs typeface="+mj-cs"/>
              </a:rPr>
              <a:t>INFOMAR </a:t>
            </a:r>
            <a:r>
              <a:rPr lang="en-IE" sz="2800" b="1" dirty="0">
                <a:latin typeface="+mj-lt"/>
                <a:ea typeface="+mj-ea"/>
                <a:cs typeface="+mj-cs"/>
              </a:rPr>
              <a:t>2006-2026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851920" y="692696"/>
            <a:ext cx="529208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0" lvl="1" indent="-87313">
              <a:spcBef>
                <a:spcPct val="20000"/>
              </a:spcBef>
            </a:pPr>
            <a:r>
              <a:rPr lang="en-US" sz="1800" b="1" dirty="0" err="1" smtClean="0">
                <a:solidFill>
                  <a:schemeClr val="tx1"/>
                </a:solidFill>
              </a:rPr>
              <a:t>INtegrated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Mapping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err="1">
                <a:solidFill>
                  <a:schemeClr val="tx1"/>
                </a:solidFill>
              </a:rPr>
              <a:t>FOr</a:t>
            </a:r>
            <a:r>
              <a:rPr lang="en-US" sz="1800" b="1" dirty="0">
                <a:solidFill>
                  <a:schemeClr val="tx1"/>
                </a:solidFill>
              </a:rPr>
              <a:t> the Sustainable 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Development of Ireland’s 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err="1">
                <a:solidFill>
                  <a:schemeClr val="tx1"/>
                </a:solidFill>
              </a:rPr>
              <a:t>MARine</a:t>
            </a:r>
            <a:r>
              <a:rPr lang="en-US" sz="1800" b="1" dirty="0">
                <a:solidFill>
                  <a:schemeClr val="tx1"/>
                </a:solidFill>
              </a:rPr>
              <a:t> Resource </a:t>
            </a:r>
          </a:p>
          <a:p>
            <a:pPr marL="444500" lvl="1" indent="-87313">
              <a:spcBef>
                <a:spcPct val="2000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“Shallow” water survey</a:t>
            </a:r>
          </a:p>
          <a:p>
            <a:pPr marL="444500" lvl="1" indent="-87313">
              <a:spcBef>
                <a:spcPct val="20000"/>
              </a:spcBef>
            </a:pPr>
            <a:r>
              <a:rPr lang="en-IE" sz="1800" b="1" dirty="0">
                <a:solidFill>
                  <a:schemeClr val="tx1"/>
                </a:solidFill>
              </a:rPr>
              <a:t>Partnership between MI &amp; GSI</a:t>
            </a:r>
            <a:endParaRPr lang="en-US" sz="1800" b="1" dirty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Multi platform survey for marine 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integrated mapping</a:t>
            </a:r>
          </a:p>
          <a:p>
            <a:pPr marL="444500" lvl="1" indent="-87313">
              <a:spcBef>
                <a:spcPct val="2000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Phase 1: 26 </a:t>
            </a:r>
            <a:r>
              <a:rPr lang="en-US" sz="1800" b="1" dirty="0">
                <a:solidFill>
                  <a:schemeClr val="tx1"/>
                </a:solidFill>
              </a:rPr>
              <a:t>Priority Bays </a:t>
            </a:r>
            <a:r>
              <a:rPr lang="en-US" sz="1800" b="1" dirty="0" smtClean="0">
                <a:solidFill>
                  <a:schemeClr val="tx1"/>
                </a:solidFill>
              </a:rPr>
              <a:t>/ 3 </a:t>
            </a:r>
            <a:r>
              <a:rPr lang="en-US" sz="1800" b="1" dirty="0">
                <a:solidFill>
                  <a:schemeClr val="tx1"/>
                </a:solidFill>
              </a:rPr>
              <a:t>Priority </a:t>
            </a:r>
            <a:r>
              <a:rPr lang="en-US" sz="1800" b="1" dirty="0" smtClean="0">
                <a:solidFill>
                  <a:schemeClr val="tx1"/>
                </a:solidFill>
              </a:rPr>
              <a:t>Areas</a:t>
            </a:r>
          </a:p>
          <a:p>
            <a:pPr marL="444500" lvl="1" indent="-87313">
              <a:spcBef>
                <a:spcPct val="20000"/>
              </a:spcBef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3013" name="Picture 6" descr="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25" y="6211999"/>
            <a:ext cx="2594099" cy="64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GSI_Logo_20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" y="6100763"/>
            <a:ext cx="17287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X:\Logos\GSI_Logo_NEW_with_tex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57106"/>
            <a:ext cx="1841397" cy="830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28306" y="4797152"/>
            <a:ext cx="5315694" cy="139422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IE" sz="1800" b="1" dirty="0">
                <a:solidFill>
                  <a:schemeClr val="tx1"/>
                </a:solidFill>
                <a:latin typeface="Garamond" pitchFamily="18" charset="0"/>
              </a:rPr>
              <a:t>INSS 1999- 2005		€</a:t>
            </a:r>
            <a:r>
              <a:rPr lang="en-IE" sz="1800" b="1" dirty="0" smtClean="0">
                <a:solidFill>
                  <a:schemeClr val="tx1"/>
                </a:solidFill>
                <a:latin typeface="Garamond" pitchFamily="18" charset="0"/>
              </a:rPr>
              <a:t>32m   US$41m  C$42m</a:t>
            </a:r>
            <a:endParaRPr lang="en-IE" sz="1800" b="1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IE" sz="1800" b="1" dirty="0">
                <a:solidFill>
                  <a:schemeClr val="tx1"/>
                </a:solidFill>
                <a:latin typeface="Garamond" pitchFamily="18" charset="0"/>
              </a:rPr>
              <a:t>INFOMAR </a:t>
            </a:r>
            <a:r>
              <a:rPr lang="en-IE" sz="1800" b="1" dirty="0" smtClean="0">
                <a:solidFill>
                  <a:schemeClr val="tx1"/>
                </a:solidFill>
                <a:latin typeface="Garamond" pitchFamily="18" charset="0"/>
              </a:rPr>
              <a:t>2006-2014</a:t>
            </a:r>
            <a:r>
              <a:rPr lang="en-IE" sz="1800" b="1" dirty="0">
                <a:solidFill>
                  <a:schemeClr val="tx1"/>
                </a:solidFill>
                <a:latin typeface="Garamond" pitchFamily="18" charset="0"/>
              </a:rPr>
              <a:t>	</a:t>
            </a:r>
            <a:r>
              <a:rPr lang="en-IE" sz="1800" b="1" u="sng" dirty="0" smtClean="0">
                <a:solidFill>
                  <a:schemeClr val="tx1"/>
                </a:solidFill>
                <a:latin typeface="Garamond" pitchFamily="18" charset="0"/>
              </a:rPr>
              <a:t>€32m   </a:t>
            </a:r>
            <a:r>
              <a:rPr lang="en-IE" sz="1800" b="1" dirty="0" smtClean="0">
                <a:solidFill>
                  <a:schemeClr val="tx1"/>
                </a:solidFill>
                <a:latin typeface="Garamond" pitchFamily="18" charset="0"/>
              </a:rPr>
              <a:t>US$41m  C$42m  </a:t>
            </a:r>
            <a:endParaRPr lang="en-IE" sz="1800" b="1" u="sng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IE" sz="1800" b="1" dirty="0">
                <a:solidFill>
                  <a:schemeClr val="tx1"/>
                </a:solidFill>
                <a:latin typeface="Garamond" pitchFamily="18" charset="0"/>
              </a:rPr>
              <a:t>Total to date		</a:t>
            </a:r>
            <a:r>
              <a:rPr lang="en-IE" sz="1800" b="1" dirty="0" smtClean="0">
                <a:solidFill>
                  <a:schemeClr val="tx1"/>
                </a:solidFill>
                <a:latin typeface="Garamond" pitchFamily="18" charset="0"/>
              </a:rPr>
              <a:t>€64m   US$82m  C$84m</a:t>
            </a:r>
            <a:endParaRPr lang="en-IE" sz="1800" b="1" dirty="0">
              <a:solidFill>
                <a:schemeClr val="tx1"/>
              </a:solidFill>
              <a:latin typeface="Garamond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en-GB" sz="1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1" name="Picture 10" descr="Infomarcoverage2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36712"/>
            <a:ext cx="3779912" cy="5285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417888" y="333375"/>
            <a:ext cx="5734050" cy="523220"/>
          </a:xfrm>
        </p:spPr>
        <p:txBody>
          <a:bodyPr/>
          <a:lstStyle/>
          <a:p>
            <a:r>
              <a:rPr lang="en-IE" dirty="0" smtClean="0"/>
              <a:t>3 Key Priorities</a:t>
            </a:r>
            <a:endParaRPr lang="en-GB" dirty="0" smtClean="0"/>
          </a:p>
        </p:txBody>
      </p:sp>
      <p:grpSp>
        <p:nvGrpSpPr>
          <p:cNvPr id="39938" name="Group 9"/>
          <p:cNvGrpSpPr>
            <a:grpSpLocks/>
          </p:cNvGrpSpPr>
          <p:nvPr/>
        </p:nvGrpSpPr>
        <p:grpSpPr bwMode="auto">
          <a:xfrm>
            <a:off x="5198790" y="3068960"/>
            <a:ext cx="3945210" cy="3789040"/>
            <a:chOff x="0" y="1253"/>
            <a:chExt cx="3324" cy="3067"/>
          </a:xfrm>
        </p:grpSpPr>
        <p:pic>
          <p:nvPicPr>
            <p:cNvPr id="39940" name="Picture 5" descr="seabed-sonar-mapp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3"/>
              <a:ext cx="3324" cy="3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1" name="Picture 7" descr="Celtic_Explorer_from_chopper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434"/>
              <a:ext cx="1428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251520" y="1412776"/>
            <a:ext cx="8468985" cy="402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1.Data Acquisition, Management &amp;  Interpretation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Accurate </a:t>
            </a:r>
            <a:r>
              <a:rPr lang="en-US" sz="1800" b="1" dirty="0" err="1" smtClean="0">
                <a:solidFill>
                  <a:schemeClr val="tx1"/>
                </a:solidFill>
              </a:rPr>
              <a:t>Multibeam</a:t>
            </a:r>
            <a:r>
              <a:rPr lang="en-US" sz="1800" b="1" dirty="0" smtClean="0">
                <a:solidFill>
                  <a:schemeClr val="tx1"/>
                </a:solidFill>
              </a:rPr>
              <a:t> Bathymetry &amp; Backscatter &amp; derived products </a:t>
            </a:r>
          </a:p>
          <a:p>
            <a:pPr marL="444500" lvl="1" indent="-87313">
              <a:spcBef>
                <a:spcPct val="2000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2. Data Exchange &amp; Integration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Data must be freely available in appropriate formats</a:t>
            </a:r>
          </a:p>
          <a:p>
            <a:pPr marL="444500" lvl="1" indent="-87313">
              <a:spcBef>
                <a:spcPct val="2000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3. Value Added Exploitation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3rd party developers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SME collaboration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Application development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Research </a:t>
            </a:r>
            <a:r>
              <a:rPr lang="en-US" sz="1800" b="1" dirty="0" err="1" smtClean="0">
                <a:solidFill>
                  <a:schemeClr val="tx1"/>
                </a:solidFill>
              </a:rPr>
              <a:t>Programmes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805264"/>
            <a:ext cx="370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tx1"/>
                </a:solidFill>
              </a:rPr>
              <a:t>The Key Priorities of INFOMAR </a:t>
            </a:r>
          </a:p>
          <a:p>
            <a:r>
              <a:rPr lang="en-IE" b="1" dirty="0" smtClean="0">
                <a:solidFill>
                  <a:schemeClr val="tx1"/>
                </a:solidFill>
              </a:rPr>
              <a:t>Are equally valid for Atlantic Project</a:t>
            </a:r>
            <a:endParaRPr lang="en-I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417888" y="333375"/>
            <a:ext cx="5734050" cy="523220"/>
          </a:xfrm>
        </p:spPr>
        <p:txBody>
          <a:bodyPr/>
          <a:lstStyle/>
          <a:p>
            <a:r>
              <a:rPr lang="en-IE" dirty="0" smtClean="0"/>
              <a:t>Implementation Measures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2590" y="1412776"/>
            <a:ext cx="8725530" cy="3028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1.Data Acquisition, Management &amp;  Interpretation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National contributions of ship time &amp; Expertise</a:t>
            </a:r>
          </a:p>
          <a:p>
            <a:pPr marL="444500" lvl="1" indent="-87313">
              <a:spcBef>
                <a:spcPct val="2000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2. Data Exchange &amp; Integration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Common Atlantic Mapping Protocols &amp; Web platform for data sharing</a:t>
            </a:r>
          </a:p>
          <a:p>
            <a:pPr marL="444500" lvl="1" indent="-87313">
              <a:spcBef>
                <a:spcPct val="2000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3. Value Added Exploitation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Targeted Research &amp; Development Funding</a:t>
            </a:r>
          </a:p>
          <a:p>
            <a:pPr marL="444500" lvl="1" indent="-87313">
              <a:spcBef>
                <a:spcPct val="200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7" name="Picture 6" descr="11718567-world-internet-connections-with-ring-of-global-flags-showing-an-international-communications-techn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581128"/>
            <a:ext cx="2090192" cy="2067682"/>
          </a:xfrm>
          <a:prstGeom prst="rect">
            <a:avLst/>
          </a:prstGeom>
        </p:spPr>
      </p:pic>
      <p:pic>
        <p:nvPicPr>
          <p:cNvPr id="8" name="Picture 7" descr="celtic_explor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69160"/>
            <a:ext cx="2664296" cy="1549819"/>
          </a:xfrm>
          <a:prstGeom prst="rect">
            <a:avLst/>
          </a:prstGeom>
        </p:spPr>
      </p:pic>
      <p:pic>
        <p:nvPicPr>
          <p:cNvPr id="9" name="Picture 8" descr="1202_circ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725144"/>
            <a:ext cx="1880368" cy="1798885"/>
          </a:xfrm>
          <a:prstGeom prst="rect">
            <a:avLst/>
          </a:prstGeom>
        </p:spPr>
      </p:pic>
      <p:sp>
        <p:nvSpPr>
          <p:cNvPr id="10" name="Cross 9"/>
          <p:cNvSpPr/>
          <p:nvPr/>
        </p:nvSpPr>
        <p:spPr bwMode="auto">
          <a:xfrm>
            <a:off x="2771800" y="5589240"/>
            <a:ext cx="1058416" cy="986408"/>
          </a:xfrm>
          <a:prstGeom prst="plu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IE" sz="16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1" name="Cross 10"/>
          <p:cNvSpPr/>
          <p:nvPr/>
        </p:nvSpPr>
        <p:spPr bwMode="auto">
          <a:xfrm>
            <a:off x="2195736" y="4221088"/>
            <a:ext cx="792088" cy="720080"/>
          </a:xfrm>
          <a:prstGeom prst="plu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IE" sz="16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44522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chemeClr val="tx1"/>
                </a:solidFill>
              </a:rPr>
              <a:t>&amp;</a:t>
            </a:r>
            <a:endParaRPr lang="en-IE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537321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chemeClr val="tx1"/>
                </a:solidFill>
              </a:rPr>
              <a:t>&amp;</a:t>
            </a:r>
            <a:endParaRPr lang="en-IE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0432" y="530120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chemeClr val="tx1"/>
                </a:solidFill>
              </a:rPr>
              <a:t>=</a:t>
            </a:r>
            <a:endParaRPr lang="en-I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Real Map of the Atlantic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11560" y="1700808"/>
            <a:ext cx="8136904" cy="43204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IE" sz="16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113755"/>
            <a:ext cx="7566068" cy="36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1478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15577</TotalTime>
  <Words>222</Words>
  <Application>Microsoft Office PowerPoint</Application>
  <PresentationFormat>On-screen Show (4:3)</PresentationFormat>
  <Paragraphs>75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Custom Design</vt:lpstr>
      <vt:lpstr>Slide 1</vt:lpstr>
      <vt:lpstr> Who are we?</vt:lpstr>
      <vt:lpstr>Irish National Seabed Survey (INSS) 1999-2005</vt:lpstr>
      <vt:lpstr>Slide 4</vt:lpstr>
      <vt:lpstr>3 Key Priorities</vt:lpstr>
      <vt:lpstr>Implementation Measures</vt:lpstr>
      <vt:lpstr>Slide 7</vt:lpstr>
    </vt:vector>
  </TitlesOfParts>
  <Company>GSI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INFOMAR Overview</dc:title>
  <dc:creator>Tommy Furey</dc:creator>
  <cp:lastModifiedBy> </cp:lastModifiedBy>
  <cp:revision>371</cp:revision>
  <dcterms:created xsi:type="dcterms:W3CDTF">2007-03-01T14:21:55Z</dcterms:created>
  <dcterms:modified xsi:type="dcterms:W3CDTF">2014-12-01T00:05:09Z</dcterms:modified>
</cp:coreProperties>
</file>